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6.xml" ContentType="application/vnd.openxmlformats-officedocument.presentationml.notesSlide+xml"/>
  <Override PartName="/ppt/tags/tag3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325" r:id="rId2"/>
    <p:sldId id="640" r:id="rId3"/>
    <p:sldId id="306" r:id="rId4"/>
    <p:sldId id="315" r:id="rId5"/>
    <p:sldId id="605" r:id="rId6"/>
    <p:sldId id="608" r:id="rId7"/>
    <p:sldId id="639" r:id="rId8"/>
    <p:sldId id="638" r:id="rId9"/>
    <p:sldId id="609" r:id="rId10"/>
    <p:sldId id="610" r:id="rId11"/>
    <p:sldId id="611" r:id="rId12"/>
    <p:sldId id="612" r:id="rId13"/>
    <p:sldId id="607" r:id="rId14"/>
    <p:sldId id="613" r:id="rId15"/>
    <p:sldId id="614" r:id="rId16"/>
    <p:sldId id="615" r:id="rId17"/>
    <p:sldId id="616" r:id="rId18"/>
    <p:sldId id="617" r:id="rId19"/>
    <p:sldId id="618" r:id="rId20"/>
    <p:sldId id="620" r:id="rId21"/>
    <p:sldId id="621" r:id="rId22"/>
    <p:sldId id="622" r:id="rId23"/>
    <p:sldId id="623" r:id="rId24"/>
    <p:sldId id="624" r:id="rId25"/>
    <p:sldId id="625" r:id="rId26"/>
    <p:sldId id="626" r:id="rId27"/>
    <p:sldId id="627" r:id="rId28"/>
    <p:sldId id="628" r:id="rId29"/>
    <p:sldId id="630" r:id="rId30"/>
    <p:sldId id="631" r:id="rId31"/>
    <p:sldId id="632" r:id="rId32"/>
    <p:sldId id="633" r:id="rId33"/>
    <p:sldId id="634" r:id="rId34"/>
    <p:sldId id="635" r:id="rId35"/>
    <p:sldId id="636" r:id="rId36"/>
    <p:sldId id="637" r:id="rId37"/>
    <p:sldId id="641" r:id="rId38"/>
    <p:sldId id="604" r:id="rId39"/>
    <p:sldId id="642" r:id="rId40"/>
    <p:sldId id="381" r:id="rId41"/>
    <p:sldId id="643" r:id="rId42"/>
  </p:sldIdLst>
  <p:sldSz cx="9144000" cy="5715000" type="screen16x10"/>
  <p:notesSz cx="6858000" cy="9144000"/>
  <p:custDataLst>
    <p:tags r:id="rId4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2" orient="horz" pos="575" userDrawn="1">
          <p15:clr>
            <a:srgbClr val="A4A3A4"/>
          </p15:clr>
        </p15:guide>
        <p15:guide id="27" orient="horz" pos="825" userDrawn="1">
          <p15:clr>
            <a:srgbClr val="A4A3A4"/>
          </p15:clr>
        </p15:guide>
        <p15:guide id="28" orient="horz" pos="1482" userDrawn="1">
          <p15:clr>
            <a:srgbClr val="A4A3A4"/>
          </p15:clr>
        </p15:guide>
        <p15:guide id="31" orient="horz" pos="3025" userDrawn="1">
          <p15:clr>
            <a:srgbClr val="A4A3A4"/>
          </p15:clr>
        </p15:guide>
        <p15:guide id="32" pos="2880">
          <p15:clr>
            <a:srgbClr val="A4A3A4"/>
          </p15:clr>
        </p15:guide>
        <p15:guide id="33" pos="52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4639"/>
    <a:srgbClr val="FE7828"/>
    <a:srgbClr val="FFD7C1"/>
    <a:srgbClr val="7150A0"/>
    <a:srgbClr val="FFD8D4"/>
    <a:srgbClr val="00B1C2"/>
    <a:srgbClr val="E3DCED"/>
    <a:srgbClr val="92C14E"/>
    <a:srgbClr val="FDC212"/>
    <a:srgbClr val="D1EFF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Estilo claro 3 - Acento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65" autoAdjust="0"/>
    <p:restoredTop sz="89795" autoAdjust="0"/>
  </p:normalViewPr>
  <p:slideViewPr>
    <p:cSldViewPr snapToGrid="0" snapToObjects="1" showGuides="1">
      <p:cViewPr varScale="1">
        <p:scale>
          <a:sx n="123" d="100"/>
          <a:sy n="123" d="100"/>
        </p:scale>
        <p:origin x="1698" y="90"/>
      </p:cViewPr>
      <p:guideLst>
        <p:guide orient="horz" pos="575"/>
        <p:guide orient="horz" pos="825"/>
        <p:guide orient="horz" pos="1482"/>
        <p:guide orient="horz" pos="3025"/>
        <p:guide pos="2880"/>
        <p:guide pos="521"/>
      </p:guideLst>
    </p:cSldViewPr>
  </p:slideViewPr>
  <p:notesTextViewPr>
    <p:cViewPr>
      <p:scale>
        <a:sx n="100" d="100"/>
        <a:sy n="10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1932DC7-834F-6148-86AF-F72164F7FFC1}" type="datetimeFigureOut">
              <a:rPr lang="es-ES" smtClean="0"/>
              <a:t>09/08/2024</a:t>
            </a:fld>
            <a:endParaRPr lang="es-E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CEA6FD5-E31A-6D44-BE80-5A94AC694FC0}" type="slidenum">
              <a:rPr lang="es-ES" smtClean="0"/>
              <a:t>‹Nº›</a:t>
            </a:fld>
            <a:endParaRPr lang="es-ES"/>
          </a:p>
        </p:txBody>
      </p:sp>
    </p:spTree>
    <p:extLst>
      <p:ext uri="{BB962C8B-B14F-4D97-AF65-F5344CB8AC3E}">
        <p14:creationId xmlns:p14="http://schemas.microsoft.com/office/powerpoint/2010/main" val="3426518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DF1720-AE80-4069-8D89-2C76E8AFD874}" type="datetimeFigureOut">
              <a:rPr lang="es-PE" smtClean="0"/>
              <a:t>9/08/2024</a:t>
            </a:fld>
            <a:endParaRPr lang="es-PE"/>
          </a:p>
        </p:txBody>
      </p:sp>
      <p:sp>
        <p:nvSpPr>
          <p:cNvPr id="4" name="Marcador de imagen de diapositiva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700CA-E45F-416D-B659-25554F846B43}" type="slidenum">
              <a:rPr lang="es-PE" smtClean="0"/>
              <a:t>‹Nº›</a:t>
            </a:fld>
            <a:endParaRPr lang="es-PE"/>
          </a:p>
        </p:txBody>
      </p:sp>
    </p:spTree>
    <p:extLst>
      <p:ext uri="{BB962C8B-B14F-4D97-AF65-F5344CB8AC3E}">
        <p14:creationId xmlns:p14="http://schemas.microsoft.com/office/powerpoint/2010/main" val="1248527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a:t>
            </a:fld>
            <a:endParaRPr lang="es-PE"/>
          </a:p>
        </p:txBody>
      </p:sp>
    </p:spTree>
    <p:extLst>
      <p:ext uri="{BB962C8B-B14F-4D97-AF65-F5344CB8AC3E}">
        <p14:creationId xmlns:p14="http://schemas.microsoft.com/office/powerpoint/2010/main" val="1134454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8</a:t>
            </a:fld>
            <a:endParaRPr lang="es-PE"/>
          </a:p>
        </p:txBody>
      </p:sp>
    </p:spTree>
    <p:extLst>
      <p:ext uri="{BB962C8B-B14F-4D97-AF65-F5344CB8AC3E}">
        <p14:creationId xmlns:p14="http://schemas.microsoft.com/office/powerpoint/2010/main" val="2228645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25</a:t>
            </a:fld>
            <a:endParaRPr lang="es-PE"/>
          </a:p>
        </p:txBody>
      </p:sp>
    </p:spTree>
    <p:extLst>
      <p:ext uri="{BB962C8B-B14F-4D97-AF65-F5344CB8AC3E}">
        <p14:creationId xmlns:p14="http://schemas.microsoft.com/office/powerpoint/2010/main" val="1438169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sz="1200" dirty="0">
                <a:latin typeface="+mn-lt"/>
              </a:rPr>
              <a:t>Elementos de la distribución:</a:t>
            </a:r>
          </a:p>
          <a:p>
            <a:pPr marL="0" indent="0" eaLnBrk="1" fontAlgn="auto" hangingPunct="1">
              <a:spcBef>
                <a:spcPts val="0"/>
              </a:spcBef>
              <a:spcAft>
                <a:spcPts val="0"/>
              </a:spcAft>
              <a:buSzPct val="100000"/>
              <a:buFont typeface="Arial"/>
              <a:buNone/>
              <a:defRPr sz="1800" b="0" i="0" u="none" strike="noStrike" kern="0" cap="none" spc="0" baseline="0">
                <a:solidFill>
                  <a:srgbClr val="000000"/>
                </a:solidFill>
                <a:uFillTx/>
              </a:defRPr>
            </a:pPr>
            <a:r>
              <a:rPr lang="es-PE" sz="1200" b="1" kern="0" dirty="0">
                <a:solidFill>
                  <a:srgbClr val="000000"/>
                </a:solidFill>
                <a:latin typeface="+mn-lt"/>
                <a:cs typeface="+mn-cs"/>
              </a:rPr>
              <a:t>1. El procesamiento de pedidos: </a:t>
            </a:r>
            <a:r>
              <a:rPr lang="es-PE" sz="1200" kern="0" dirty="0">
                <a:solidFill>
                  <a:srgbClr val="000000"/>
                </a:solidFill>
                <a:latin typeface="+mn-lt"/>
                <a:cs typeface="+mn-cs"/>
              </a:rPr>
              <a:t>Es la parte que se encarga de recepcionar los pedidos del cliente, ver si se tiene </a:t>
            </a:r>
            <a:r>
              <a:rPr lang="es-PE" sz="1200" i="1" kern="0" dirty="0">
                <a:solidFill>
                  <a:srgbClr val="000000"/>
                </a:solidFill>
                <a:latin typeface="+mn-lt"/>
                <a:cs typeface="+mn-cs"/>
              </a:rPr>
              <a:t>stock</a:t>
            </a:r>
            <a:r>
              <a:rPr lang="es-PE" sz="1200" kern="0" dirty="0">
                <a:solidFill>
                  <a:srgbClr val="000000"/>
                </a:solidFill>
                <a:latin typeface="+mn-lt"/>
                <a:cs typeface="+mn-cs"/>
              </a:rPr>
              <a:t> y revisar los precios y ordenar al almacén de su atención, y en caso de que no hubiese </a:t>
            </a:r>
            <a:r>
              <a:rPr lang="es-PE" sz="1200" i="1" kern="0" dirty="0">
                <a:solidFill>
                  <a:srgbClr val="000000"/>
                </a:solidFill>
                <a:latin typeface="+mn-lt"/>
                <a:cs typeface="+mn-cs"/>
              </a:rPr>
              <a:t>stock</a:t>
            </a:r>
            <a:r>
              <a:rPr lang="es-PE" sz="1200" kern="0" dirty="0">
                <a:solidFill>
                  <a:srgbClr val="000000"/>
                </a:solidFill>
                <a:latin typeface="+mn-lt"/>
                <a:cs typeface="+mn-cs"/>
              </a:rPr>
              <a:t> solicitar a producción su fabricación.</a:t>
            </a:r>
          </a:p>
          <a:p>
            <a:pPr marL="342900" indent="-342900" eaLnBrk="1" fontAlgn="auto" hangingPunct="1">
              <a:spcBef>
                <a:spcPts val="0"/>
              </a:spcBef>
              <a:spcAft>
                <a:spcPts val="0"/>
              </a:spcAft>
              <a:buSzPct val="100000"/>
              <a:buFont typeface="Arial"/>
              <a:buAutoNum type="arabicPeriod"/>
              <a:defRPr sz="1800" b="0" i="0" u="none" strike="noStrike" kern="0" cap="none" spc="0" baseline="0">
                <a:solidFill>
                  <a:srgbClr val="000000"/>
                </a:solidFill>
                <a:uFillTx/>
              </a:defRPr>
            </a:pPr>
            <a:endParaRPr lang="es-PE" sz="1200" kern="0" dirty="0">
              <a:solidFill>
                <a:srgbClr val="000000"/>
              </a:solidFill>
              <a:latin typeface="+mn-lt"/>
              <a:cs typeface="+mn-cs"/>
            </a:endParaRPr>
          </a:p>
          <a:p>
            <a:pPr marL="0" indent="0" eaLnBrk="1" fontAlgn="auto" hangingPunct="1">
              <a:spcBef>
                <a:spcPts val="0"/>
              </a:spcBef>
              <a:spcAft>
                <a:spcPts val="0"/>
              </a:spcAft>
              <a:buSzPct val="100000"/>
              <a:buFont typeface="Arial"/>
              <a:buNone/>
              <a:defRPr sz="1800" b="0" i="0" u="none" strike="noStrike" kern="0" cap="none" spc="0" baseline="0">
                <a:solidFill>
                  <a:srgbClr val="000000"/>
                </a:solidFill>
                <a:uFillTx/>
              </a:defRPr>
            </a:pPr>
            <a:r>
              <a:rPr lang="es-PE" sz="1200" b="1" kern="0" dirty="0">
                <a:solidFill>
                  <a:srgbClr val="000000"/>
                </a:solidFill>
                <a:latin typeface="+mn-lt"/>
                <a:cs typeface="+mn-cs"/>
              </a:rPr>
              <a:t>2. El control de inventarios: </a:t>
            </a:r>
            <a:r>
              <a:rPr lang="es-PE" sz="1200" kern="0" dirty="0">
                <a:solidFill>
                  <a:srgbClr val="000000"/>
                </a:solidFill>
                <a:latin typeface="+mn-lt"/>
                <a:cs typeface="+mn-cs"/>
              </a:rPr>
              <a:t>Es la parte que controla el movimiento (entrada y salida) de insumos o productos terminados para mantener un registro de entrada de insumos, ingresos por producción o salidas de productos terminados por ventas.</a:t>
            </a:r>
          </a:p>
          <a:p>
            <a:pPr marL="342900" indent="-342900" eaLnBrk="1" fontAlgn="auto" hangingPunct="1">
              <a:spcBef>
                <a:spcPts val="0"/>
              </a:spcBef>
              <a:spcAft>
                <a:spcPts val="0"/>
              </a:spcAft>
              <a:buSzPct val="100000"/>
              <a:buFont typeface="Arial"/>
              <a:buAutoNum type="arabicPeriod"/>
              <a:defRPr sz="1800" b="0" i="0" u="none" strike="noStrike" kern="0" cap="none" spc="0" baseline="0">
                <a:solidFill>
                  <a:srgbClr val="000000"/>
                </a:solidFill>
                <a:uFillTx/>
              </a:defRPr>
            </a:pPr>
            <a:endParaRPr lang="es-PE" sz="1200" kern="0" dirty="0">
              <a:solidFill>
                <a:srgbClr val="000000"/>
              </a:solidFill>
              <a:latin typeface="+mn-lt"/>
              <a:cs typeface="+mn-cs"/>
            </a:endParaRPr>
          </a:p>
          <a:p>
            <a:pPr marL="0" indent="0" eaLnBrk="1" fontAlgn="auto" hangingPunct="1">
              <a:spcBef>
                <a:spcPts val="0"/>
              </a:spcBef>
              <a:spcAft>
                <a:spcPts val="0"/>
              </a:spcAft>
              <a:buSzPct val="100000"/>
              <a:buFont typeface="Arial"/>
              <a:buNone/>
              <a:defRPr sz="1800" b="0" i="0" u="none" strike="noStrike" kern="0" cap="none" spc="0" baseline="0">
                <a:solidFill>
                  <a:srgbClr val="000000"/>
                </a:solidFill>
                <a:uFillTx/>
              </a:defRPr>
            </a:pPr>
            <a:r>
              <a:rPr lang="es-PE" sz="1200" b="1" kern="0" dirty="0">
                <a:solidFill>
                  <a:srgbClr val="000000"/>
                </a:solidFill>
                <a:latin typeface="+mn-lt"/>
                <a:cs typeface="+mn-cs"/>
              </a:rPr>
              <a:t>3. El transporte: </a:t>
            </a:r>
            <a:r>
              <a:rPr lang="es-PE" sz="1200" kern="0" dirty="0">
                <a:solidFill>
                  <a:srgbClr val="000000"/>
                </a:solidFill>
                <a:latin typeface="+mn-lt"/>
                <a:cs typeface="+mn-cs"/>
              </a:rPr>
              <a:t>Es la parte que se encarga de movilizar los insumos o productos terminados con fines de producción (insumo), venta (distribución) o entrega final.</a:t>
            </a:r>
          </a:p>
          <a:p>
            <a:pPr eaLnBrk="1" fontAlgn="auto" hangingPunct="1">
              <a:spcBef>
                <a:spcPts val="0"/>
              </a:spcBef>
              <a:spcAft>
                <a:spcPts val="0"/>
              </a:spcAft>
              <a:defRPr sz="1800" b="0" i="0" u="none" strike="noStrike" kern="0" cap="none" spc="0" baseline="0">
                <a:solidFill>
                  <a:srgbClr val="000000"/>
                </a:solidFill>
                <a:uFillTx/>
              </a:defRPr>
            </a:pPr>
            <a:endParaRPr lang="es-PE" sz="1200" kern="0" dirty="0">
              <a:solidFill>
                <a:srgbClr val="000000"/>
              </a:solidFill>
              <a:latin typeface="+mn-lt"/>
              <a:cs typeface="+mn-cs"/>
            </a:endParaRPr>
          </a:p>
          <a:p>
            <a:pPr eaLnBrk="1" hangingPunct="1"/>
            <a:r>
              <a:rPr lang="es-PE" altLang="es-PE" sz="1200" b="1" dirty="0">
                <a:solidFill>
                  <a:srgbClr val="000000"/>
                </a:solidFill>
                <a:latin typeface="+mn-lt"/>
              </a:rPr>
              <a:t>4. El manejo de materiales: </a:t>
            </a:r>
            <a:r>
              <a:rPr lang="es-PE" altLang="es-PE" sz="1200" dirty="0">
                <a:solidFill>
                  <a:srgbClr val="000000"/>
                </a:solidFill>
                <a:latin typeface="+mn-lt"/>
              </a:rPr>
              <a:t>Es la parte que se encarga de dar un tratamiento específico </a:t>
            </a:r>
            <a:r>
              <a:rPr lang="es-PE" altLang="es-PE" sz="1200" dirty="0">
                <a:solidFill>
                  <a:srgbClr val="FF0000"/>
                </a:solidFill>
                <a:latin typeface="+mn-lt"/>
              </a:rPr>
              <a:t>(elaboración o producción ) </a:t>
            </a:r>
            <a:r>
              <a:rPr lang="es-PE" altLang="es-PE" sz="1200" dirty="0">
                <a:solidFill>
                  <a:srgbClr val="000000"/>
                </a:solidFill>
                <a:latin typeface="+mn-lt"/>
              </a:rPr>
              <a:t>a los insumos productivos.</a:t>
            </a:r>
          </a:p>
          <a:p>
            <a:pPr eaLnBrk="1" hangingPunct="1"/>
            <a:endParaRPr lang="es-PE" altLang="es-PE" sz="1200" dirty="0">
              <a:solidFill>
                <a:srgbClr val="000000"/>
              </a:solidFill>
              <a:latin typeface="+mn-lt"/>
            </a:endParaRPr>
          </a:p>
          <a:p>
            <a:pPr eaLnBrk="1" hangingPunct="1"/>
            <a:r>
              <a:rPr lang="es-PE" altLang="es-PE" sz="1200" b="1" dirty="0">
                <a:solidFill>
                  <a:srgbClr val="000000"/>
                </a:solidFill>
                <a:latin typeface="+mn-lt"/>
              </a:rPr>
              <a:t>5. El almacenamiento: </a:t>
            </a:r>
            <a:r>
              <a:rPr lang="es-PE" altLang="es-PE" sz="1200" dirty="0">
                <a:solidFill>
                  <a:srgbClr val="000000"/>
                </a:solidFill>
                <a:latin typeface="+mn-lt"/>
              </a:rPr>
              <a:t>Es la arte que se encarga de guardar los insumos o productos para su conservación con el fin de entregarlos a producción o vender los productos terminados a los clientes en el futuro.</a:t>
            </a:r>
            <a:r>
              <a:rPr lang="es-ES" altLang="es-PE" sz="1200" b="1" dirty="0">
                <a:solidFill>
                  <a:srgbClr val="000000"/>
                </a:solidFill>
                <a:latin typeface="+mn-lt"/>
              </a:rPr>
              <a:t> </a:t>
            </a:r>
          </a:p>
          <a:p>
            <a:endParaRPr lang="es-PE" sz="1200" dirty="0">
              <a:latin typeface="+mn-lt"/>
            </a:endParaRPr>
          </a:p>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29</a:t>
            </a:fld>
            <a:endParaRPr lang="es-PE"/>
          </a:p>
        </p:txBody>
      </p:sp>
    </p:spTree>
    <p:extLst>
      <p:ext uri="{BB962C8B-B14F-4D97-AF65-F5344CB8AC3E}">
        <p14:creationId xmlns:p14="http://schemas.microsoft.com/office/powerpoint/2010/main" val="579325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32</a:t>
            </a:fld>
            <a:endParaRPr lang="es-PE"/>
          </a:p>
        </p:txBody>
      </p:sp>
    </p:spTree>
    <p:extLst>
      <p:ext uri="{BB962C8B-B14F-4D97-AF65-F5344CB8AC3E}">
        <p14:creationId xmlns:p14="http://schemas.microsoft.com/office/powerpoint/2010/main" val="1604783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38</a:t>
            </a:fld>
            <a:endParaRPr lang="es-PE"/>
          </a:p>
        </p:txBody>
      </p:sp>
    </p:spTree>
    <p:extLst>
      <p:ext uri="{BB962C8B-B14F-4D97-AF65-F5344CB8AC3E}">
        <p14:creationId xmlns:p14="http://schemas.microsoft.com/office/powerpoint/2010/main" val="472243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085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43131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2113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68E35309-E772-E94D-90A3-59F185C13251}"/>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11" name="TextBox 7">
            <a:extLst>
              <a:ext uri="{FF2B5EF4-FFF2-40B4-BE49-F238E27FC236}">
                <a16:creationId xmlns:a16="http://schemas.microsoft.com/office/drawing/2014/main" id="{29FB7C71-73FD-2D4C-AFC7-FBF5A88E3087}"/>
              </a:ext>
            </a:extLst>
          </p:cNvPr>
          <p:cNvSpPr txBox="1"/>
          <p:nvPr userDrawn="1"/>
        </p:nvSpPr>
        <p:spPr>
          <a:xfrm>
            <a:off x="876300" y="5343295"/>
            <a:ext cx="2435282" cy="215444"/>
          </a:xfrm>
          <a:prstGeom prst="rect">
            <a:avLst/>
          </a:prstGeom>
          <a:noFill/>
        </p:spPr>
        <p:txBody>
          <a:bodyPr wrap="none" rtlCol="0">
            <a:spAutoFit/>
          </a:bodyPr>
          <a:lstStyle/>
          <a:p>
            <a:r>
              <a:rPr lang="en-US" sz="800" kern="1200" baseline="0" dirty="0">
                <a:solidFill>
                  <a:schemeClr val="bg1">
                    <a:lumMod val="50000"/>
                  </a:schemeClr>
                </a:solidFill>
                <a:latin typeface="Calibri"/>
                <a:ea typeface="+mn-ea"/>
                <a:cs typeface="Calibri"/>
                <a:sym typeface="Wingdings"/>
              </a:rPr>
              <a:t>GESTIÓN DE LA CADENA DE SUMINISTROS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TEMA 09</a:t>
            </a:r>
            <a:endParaRPr lang="en-US" sz="800" dirty="0">
              <a:solidFill>
                <a:schemeClr val="bg1">
                  <a:lumMod val="50000"/>
                </a:schemeClr>
              </a:solidFill>
              <a:latin typeface="Calibri"/>
              <a:cs typeface="Calibri"/>
            </a:endParaRPr>
          </a:p>
        </p:txBody>
      </p:sp>
      <p:pic>
        <p:nvPicPr>
          <p:cNvPr id="12" name="Imagen 11">
            <a:extLst>
              <a:ext uri="{FF2B5EF4-FFF2-40B4-BE49-F238E27FC236}">
                <a16:creationId xmlns:a16="http://schemas.microsoft.com/office/drawing/2014/main" id="{54FAFBD8-2C9D-024C-9E1B-380C7D95866D}"/>
              </a:ext>
            </a:extLst>
          </p:cNvPr>
          <p:cNvPicPr>
            <a:picLocks noChangeAspect="1"/>
          </p:cNvPicPr>
          <p:nvPr userDrawn="1"/>
        </p:nvPicPr>
        <p:blipFill>
          <a:blip r:embed="rId5"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extLst>
      <p:ext uri="{BB962C8B-B14F-4D97-AF65-F5344CB8AC3E}">
        <p14:creationId xmlns:p14="http://schemas.microsoft.com/office/powerpoint/2010/main" val="3635932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800" userDrawn="1">
          <p15:clr>
            <a:srgbClr val="F26B43"/>
          </p15:clr>
        </p15:guide>
        <p15:guide id="3" pos="2767" userDrawn="1">
          <p15:clr>
            <a:srgbClr val="F26B43"/>
          </p15:clr>
        </p15:guide>
        <p15:guide id="4" pos="2993" userDrawn="1">
          <p15:clr>
            <a:srgbClr val="F26B43"/>
          </p15:clr>
        </p15:guide>
        <p15:guide id="5" pos="5465" userDrawn="1">
          <p15:clr>
            <a:srgbClr val="F26B43"/>
          </p15:clr>
        </p15:guide>
        <p15:guide id="6" pos="317" userDrawn="1">
          <p15:clr>
            <a:srgbClr val="F26B43"/>
          </p15:clr>
        </p15:guide>
        <p15:guide id="7" pos="431" userDrawn="1">
          <p15:clr>
            <a:srgbClr val="F26B43"/>
          </p15:clr>
        </p15:guide>
        <p15:guide id="8" orient="horz" pos="575" userDrawn="1">
          <p15:clr>
            <a:srgbClr val="F26B43"/>
          </p15:clr>
        </p15:guide>
        <p15:guide id="9" orient="horz" pos="303" userDrawn="1">
          <p15:clr>
            <a:srgbClr val="F26B43"/>
          </p15:clr>
        </p15:guide>
        <p15:guide id="10" orient="horz" pos="329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2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48.jpeg"/><Relationship Id="rId4" Type="http://schemas.openxmlformats.org/officeDocument/2006/relationships/image" Target="../media/image47.jpg"/></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6.emf"/></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57.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9.png"/><Relationship Id="rId4" Type="http://schemas.openxmlformats.org/officeDocument/2006/relationships/image" Target="../media/image8.emf"/></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22.emf"/><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2.xml"/><Relationship Id="rId4" Type="http://schemas.openxmlformats.org/officeDocument/2006/relationships/image" Target="../media/image6.emf"/></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66.jpe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76.jpe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37.xml"/><Relationship Id="rId5" Type="http://schemas.openxmlformats.org/officeDocument/2006/relationships/image" Target="../media/image79.png"/><Relationship Id="rId4" Type="http://schemas.openxmlformats.org/officeDocument/2006/relationships/image" Target="../media/image78.emf"/></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6.png"/><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564E6EEC-7606-FF43-A3E6-1683B6F0328F}"/>
              </a:ext>
            </a:extLst>
          </p:cNvPr>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 name="CuadroTexto 11">
            <a:extLst>
              <a:ext uri="{FF2B5EF4-FFF2-40B4-BE49-F238E27FC236}">
                <a16:creationId xmlns:a16="http://schemas.microsoft.com/office/drawing/2014/main" id="{09B32028-D64C-874E-9CFF-7F1F4FBBDCC0}"/>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LA CADENA DE SUMINISTROS</a:t>
            </a:r>
          </a:p>
        </p:txBody>
      </p:sp>
      <p:sp>
        <p:nvSpPr>
          <p:cNvPr id="13" name="Rectángulo 12">
            <a:extLst>
              <a:ext uri="{FF2B5EF4-FFF2-40B4-BE49-F238E27FC236}">
                <a16:creationId xmlns:a16="http://schemas.microsoft.com/office/drawing/2014/main" id="{C10777CA-AC63-CD41-B75F-EB8B9A8A5717}"/>
              </a:ext>
            </a:extLst>
          </p:cNvPr>
          <p:cNvSpPr/>
          <p:nvPr/>
        </p:nvSpPr>
        <p:spPr>
          <a:xfrm>
            <a:off x="503239" y="2177570"/>
            <a:ext cx="3056852" cy="830997"/>
          </a:xfrm>
          <a:prstGeom prst="rect">
            <a:avLst/>
          </a:prstGeom>
        </p:spPr>
        <p:txBody>
          <a:bodyPr wrap="square" lIns="0" tIns="0" rIns="0" bIns="0">
            <a:spAutoFit/>
          </a:bodyPr>
          <a:lstStyle/>
          <a:p>
            <a:pPr>
              <a:lnSpc>
                <a:spcPct val="90000"/>
              </a:lnSpc>
            </a:pPr>
            <a:r>
              <a:rPr lang="es-PE" sz="3000" dirty="0">
                <a:latin typeface="Graphik-Medium" charset="0"/>
                <a:ea typeface="Graphik-Medium" charset="0"/>
                <a:cs typeface="Graphik-Medium" charset="0"/>
              </a:rPr>
              <a:t>GESTIÓN DE </a:t>
            </a:r>
            <a:r>
              <a:rPr lang="es-PE" sz="3000" b="1" dirty="0">
                <a:latin typeface="Graphik Bold" charset="0"/>
                <a:ea typeface="Graphik Bold" charset="0"/>
                <a:cs typeface="Graphik Bold" charset="0"/>
              </a:rPr>
              <a:t>DISTRIBUCIÓN</a:t>
            </a:r>
          </a:p>
        </p:txBody>
      </p:sp>
      <p:sp>
        <p:nvSpPr>
          <p:cNvPr id="14" name="Rectángulo 13">
            <a:extLst>
              <a:ext uri="{FF2B5EF4-FFF2-40B4-BE49-F238E27FC236}">
                <a16:creationId xmlns:a16="http://schemas.microsoft.com/office/drawing/2014/main" id="{FB336767-1ADD-B74C-A2B8-1918479B5A0E}"/>
              </a:ext>
            </a:extLst>
          </p:cNvPr>
          <p:cNvSpPr/>
          <p:nvPr/>
        </p:nvSpPr>
        <p:spPr>
          <a:xfrm>
            <a:off x="503238" y="3219842"/>
            <a:ext cx="2845526" cy="1085682"/>
          </a:xfrm>
          <a:prstGeom prst="rect">
            <a:avLst/>
          </a:prstGeom>
        </p:spPr>
        <p:txBody>
          <a:bodyPr wrap="square" lIns="0" tIns="0" rIns="0" bIns="0">
            <a:spAutoFit/>
          </a:bodyPr>
          <a:lstStyle/>
          <a:p>
            <a:pPr marL="177800" indent="-177800">
              <a:lnSpc>
                <a:spcPct val="120000"/>
              </a:lnSpc>
              <a:buClr>
                <a:srgbClr val="C42E91"/>
              </a:buClr>
              <a:buSzPct val="100000"/>
              <a:buFont typeface="Arial"/>
              <a:buChar char="•"/>
            </a:pPr>
            <a:r>
              <a:rPr lang="es-ES" sz="1200" dirty="0">
                <a:latin typeface="Graphik-Medium" charset="0"/>
              </a:rPr>
              <a:t>Gestión de distribución</a:t>
            </a:r>
          </a:p>
          <a:p>
            <a:pPr marL="177800" indent="-177800">
              <a:lnSpc>
                <a:spcPct val="120000"/>
              </a:lnSpc>
              <a:buClr>
                <a:srgbClr val="C42E91"/>
              </a:buClr>
              <a:buSzPct val="100000"/>
              <a:buFont typeface="Arial"/>
              <a:buChar char="•"/>
            </a:pPr>
            <a:r>
              <a:rPr lang="es-ES" sz="1200" dirty="0">
                <a:latin typeface="Graphik-Medium" charset="0"/>
              </a:rPr>
              <a:t>Canales de distribución y sus estrategias</a:t>
            </a:r>
          </a:p>
          <a:p>
            <a:pPr marL="177800" indent="-177800">
              <a:lnSpc>
                <a:spcPct val="120000"/>
              </a:lnSpc>
              <a:buClr>
                <a:srgbClr val="C42E91"/>
              </a:buClr>
              <a:buSzPct val="100000"/>
              <a:buFont typeface="Arial"/>
              <a:buChar char="•"/>
            </a:pPr>
            <a:r>
              <a:rPr lang="es-ES" sz="1200" dirty="0">
                <a:latin typeface="Graphik-Medium" charset="0"/>
              </a:rPr>
              <a:t>Planificación en la distribución</a:t>
            </a:r>
          </a:p>
          <a:p>
            <a:pPr marL="177800" indent="-177800">
              <a:lnSpc>
                <a:spcPct val="120000"/>
              </a:lnSpc>
              <a:buClr>
                <a:srgbClr val="C42E91"/>
              </a:buClr>
              <a:buSzPct val="100000"/>
              <a:buFont typeface="Arial"/>
              <a:buChar char="•"/>
            </a:pPr>
            <a:r>
              <a:rPr lang="es-ES" sz="1200" dirty="0">
                <a:latin typeface="Graphik-Medium" charset="0"/>
              </a:rPr>
              <a:t>Cadena de frío</a:t>
            </a:r>
          </a:p>
        </p:txBody>
      </p:sp>
      <p:sp>
        <p:nvSpPr>
          <p:cNvPr id="15" name="CuadroTexto 14">
            <a:extLst>
              <a:ext uri="{FF2B5EF4-FFF2-40B4-BE49-F238E27FC236}">
                <a16:creationId xmlns:a16="http://schemas.microsoft.com/office/drawing/2014/main" id="{D40A058E-6B6B-5748-BAB5-AFEE258444C9}"/>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C42E91"/>
                </a:solidFill>
                <a:latin typeface="Calibri" charset="0"/>
                <a:ea typeface="Calibri" charset="0"/>
                <a:cs typeface="Calibri" charset="0"/>
              </a:rPr>
              <a:t>TEMA 09</a:t>
            </a:r>
          </a:p>
        </p:txBody>
      </p:sp>
      <p:pic>
        <p:nvPicPr>
          <p:cNvPr id="16" name="Imagen 15">
            <a:extLst>
              <a:ext uri="{FF2B5EF4-FFF2-40B4-BE49-F238E27FC236}">
                <a16:creationId xmlns:a16="http://schemas.microsoft.com/office/drawing/2014/main" id="{DE2A122A-186C-4D4D-BAB3-B5EEF7E9E2D8}"/>
              </a:ext>
            </a:extLst>
          </p:cNvPr>
          <p:cNvPicPr>
            <a:picLocks noChangeAspect="1"/>
          </p:cNvPicPr>
          <p:nvPr/>
        </p:nvPicPr>
        <p:blipFill>
          <a:blip r:embed="rId2"/>
          <a:stretch>
            <a:fillRect/>
          </a:stretch>
        </p:blipFill>
        <p:spPr>
          <a:xfrm>
            <a:off x="507464" y="1883411"/>
            <a:ext cx="166865" cy="170453"/>
          </a:xfrm>
          <a:prstGeom prst="rect">
            <a:avLst/>
          </a:prstGeom>
        </p:spPr>
      </p:pic>
      <p:pic>
        <p:nvPicPr>
          <p:cNvPr id="17" name="Imagen 16">
            <a:extLst>
              <a:ext uri="{FF2B5EF4-FFF2-40B4-BE49-F238E27FC236}">
                <a16:creationId xmlns:a16="http://schemas.microsoft.com/office/drawing/2014/main" id="{D4688D20-6F94-2846-A3BD-16D83D5B6F9E}"/>
              </a:ext>
            </a:extLst>
          </p:cNvPr>
          <p:cNvPicPr>
            <a:picLocks noChangeAspect="1"/>
          </p:cNvPicPr>
          <p:nvPr/>
        </p:nvPicPr>
        <p:blipFill>
          <a:blip r:embed="rId3"/>
          <a:stretch>
            <a:fillRect/>
          </a:stretch>
        </p:blipFill>
        <p:spPr>
          <a:xfrm>
            <a:off x="3742531" y="-9832"/>
            <a:ext cx="5410762" cy="5724832"/>
          </a:xfrm>
          <a:prstGeom prst="rect">
            <a:avLst/>
          </a:prstGeom>
        </p:spPr>
      </p:pic>
    </p:spTree>
    <p:extLst>
      <p:ext uri="{BB962C8B-B14F-4D97-AF65-F5344CB8AC3E}">
        <p14:creationId xmlns:p14="http://schemas.microsoft.com/office/powerpoint/2010/main" val="2885609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p:cNvSpPr txBox="1"/>
          <p:nvPr/>
        </p:nvSpPr>
        <p:spPr>
          <a:xfrm>
            <a:off x="510069" y="925339"/>
            <a:ext cx="8130694" cy="1308050"/>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s-ES_tradnl" sz="1600" b="1" spc="-10" dirty="0">
                <a:cs typeface="Source Sans Pro"/>
              </a:rPr>
              <a:t>CANALES DE DISTRIBUCIÓN</a:t>
            </a:r>
          </a:p>
          <a:p>
            <a:pPr marL="182563" indent="-171450">
              <a:buClr>
                <a:schemeClr val="tx1"/>
              </a:buClr>
              <a:buSzPct val="100000"/>
              <a:buFont typeface="Arial" charset="0"/>
              <a:buChar char="•"/>
              <a:tabLst>
                <a:tab pos="120650" algn="l"/>
              </a:tabLst>
            </a:pPr>
            <a:r>
              <a:rPr lang="es-ES_tradnl" sz="1600" spc="-10" dirty="0">
                <a:cs typeface="Source Sans Pro"/>
              </a:rPr>
              <a:t>Los productos son distribuidos a los clientes utilizando diversos medios de transporte y canales apropiados para su distribución considerando el lugar y tiempo, buscando en todo momento la eficiencia en la distribución de los (bienes y/o servicios).</a:t>
            </a:r>
          </a:p>
          <a:p>
            <a:pPr marL="182563" indent="-171450">
              <a:buClr>
                <a:schemeClr val="tx1"/>
              </a:buClr>
              <a:buSzPct val="100000"/>
              <a:buFont typeface="Arial" charset="0"/>
              <a:buChar char="•"/>
              <a:tabLst>
                <a:tab pos="120650" algn="l"/>
              </a:tabLst>
            </a:pPr>
            <a:r>
              <a:rPr lang="es-ES_tradnl" sz="1600" spc="-10" dirty="0">
                <a:cs typeface="Source Sans Pro"/>
              </a:rPr>
              <a:t>Se debe tener en cuenta los siguientes aspectos:</a:t>
            </a:r>
          </a:p>
        </p:txBody>
      </p:sp>
      <p:pic>
        <p:nvPicPr>
          <p:cNvPr id="7" name="Picture 19" descr="http://www.backus.com.pe/wb.website/f/images/content/productos/mPhoto_Pilse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2613" y="2643996"/>
            <a:ext cx="4283075" cy="2159331"/>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Rectangle 5">
            <a:extLst>
              <a:ext uri="{FF2B5EF4-FFF2-40B4-BE49-F238E27FC236}">
                <a16:creationId xmlns:a16="http://schemas.microsoft.com/office/drawing/2014/main" id="{1D22604E-0A30-874A-8C02-F9D81D21609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CANALES DE DISTRIBUCIÓN Y SUS ESTRATEGIAS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0" name="Rectángulo redondeado 9">
            <a:extLst>
              <a:ext uri="{FF2B5EF4-FFF2-40B4-BE49-F238E27FC236}">
                <a16:creationId xmlns:a16="http://schemas.microsoft.com/office/drawing/2014/main" id="{FF69D69F-F1D8-E243-8569-BD63EBA1732F}"/>
              </a:ext>
            </a:extLst>
          </p:cNvPr>
          <p:cNvSpPr/>
          <p:nvPr/>
        </p:nvSpPr>
        <p:spPr>
          <a:xfrm>
            <a:off x="1143530" y="4033803"/>
            <a:ext cx="1993935" cy="500394"/>
          </a:xfrm>
          <a:prstGeom prst="roundRect">
            <a:avLst>
              <a:gd name="adj" fmla="val 24207"/>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ES_tradnl" sz="1600" b="1" dirty="0">
                <a:latin typeface="Calibri" charset="0"/>
                <a:ea typeface="Calibri" charset="0"/>
                <a:cs typeface="Calibri" charset="0"/>
              </a:rPr>
              <a:t>PRECIO</a:t>
            </a:r>
          </a:p>
        </p:txBody>
      </p:sp>
      <p:grpSp>
        <p:nvGrpSpPr>
          <p:cNvPr id="11" name="Agrupar 4">
            <a:extLst>
              <a:ext uri="{FF2B5EF4-FFF2-40B4-BE49-F238E27FC236}">
                <a16:creationId xmlns:a16="http://schemas.microsoft.com/office/drawing/2014/main" id="{37BC5CAA-2560-F54E-BEF0-2C163FDEFE8B}"/>
              </a:ext>
            </a:extLst>
          </p:cNvPr>
          <p:cNvGrpSpPr/>
          <p:nvPr/>
        </p:nvGrpSpPr>
        <p:grpSpPr>
          <a:xfrm>
            <a:off x="927513" y="4082089"/>
            <a:ext cx="459474" cy="403823"/>
            <a:chOff x="5892512" y="2805541"/>
            <a:chExt cx="459474" cy="403823"/>
          </a:xfrm>
        </p:grpSpPr>
        <p:sp>
          <p:nvSpPr>
            <p:cNvPr id="12" name="Elipse 11">
              <a:extLst>
                <a:ext uri="{FF2B5EF4-FFF2-40B4-BE49-F238E27FC236}">
                  <a16:creationId xmlns:a16="http://schemas.microsoft.com/office/drawing/2014/main" id="{52223BB5-659A-1B4C-8A27-40D53D515311}"/>
                </a:ext>
              </a:extLst>
            </p:cNvPr>
            <p:cNvSpPr/>
            <p:nvPr/>
          </p:nvSpPr>
          <p:spPr>
            <a:xfrm>
              <a:off x="5956277" y="2824919"/>
              <a:ext cx="395709" cy="376075"/>
            </a:xfrm>
            <a:prstGeom prst="ellipse">
              <a:avLst/>
            </a:prstGeom>
            <a:solidFill>
              <a:srgbClr val="593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3" name="Elipse 12">
              <a:extLst>
                <a:ext uri="{FF2B5EF4-FFF2-40B4-BE49-F238E27FC236}">
                  <a16:creationId xmlns:a16="http://schemas.microsoft.com/office/drawing/2014/main" id="{B1C19932-5AA4-8543-8B1A-484A2B1623F6}"/>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4" name="Triángulo 13">
              <a:extLst>
                <a:ext uri="{FF2B5EF4-FFF2-40B4-BE49-F238E27FC236}">
                  <a16:creationId xmlns:a16="http://schemas.microsoft.com/office/drawing/2014/main" id="{B40DA56E-F7F3-1149-BB75-3AABB73313DB}"/>
                </a:ext>
              </a:extLst>
            </p:cNvPr>
            <p:cNvSpPr/>
            <p:nvPr/>
          </p:nvSpPr>
          <p:spPr>
            <a:xfrm rot="5400000">
              <a:off x="6076285" y="2946262"/>
              <a:ext cx="186870" cy="122381"/>
            </a:xfrm>
            <a:prstGeom prst="triangle">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15" name="Rectángulo redondeado 14">
            <a:extLst>
              <a:ext uri="{FF2B5EF4-FFF2-40B4-BE49-F238E27FC236}">
                <a16:creationId xmlns:a16="http://schemas.microsoft.com/office/drawing/2014/main" id="{57B142B6-33BD-4A4F-8C6E-1632F94C8658}"/>
              </a:ext>
            </a:extLst>
          </p:cNvPr>
          <p:cNvSpPr/>
          <p:nvPr/>
        </p:nvSpPr>
        <p:spPr>
          <a:xfrm>
            <a:off x="1143530" y="3410381"/>
            <a:ext cx="1993935" cy="500394"/>
          </a:xfrm>
          <a:prstGeom prst="roundRect">
            <a:avLst>
              <a:gd name="adj" fmla="val 26745"/>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ES_tradnl" sz="1600" b="1" dirty="0">
                <a:latin typeface="Calibri" charset="0"/>
                <a:ea typeface="Calibri" charset="0"/>
                <a:cs typeface="Calibri" charset="0"/>
              </a:rPr>
              <a:t>LUGAR</a:t>
            </a:r>
          </a:p>
        </p:txBody>
      </p:sp>
      <p:grpSp>
        <p:nvGrpSpPr>
          <p:cNvPr id="16" name="Agrupar 9">
            <a:extLst>
              <a:ext uri="{FF2B5EF4-FFF2-40B4-BE49-F238E27FC236}">
                <a16:creationId xmlns:a16="http://schemas.microsoft.com/office/drawing/2014/main" id="{D89A9E7E-ECE7-2542-A3B7-70607C817D16}"/>
              </a:ext>
            </a:extLst>
          </p:cNvPr>
          <p:cNvGrpSpPr/>
          <p:nvPr/>
        </p:nvGrpSpPr>
        <p:grpSpPr>
          <a:xfrm>
            <a:off x="927513" y="3458667"/>
            <a:ext cx="459474" cy="403823"/>
            <a:chOff x="5892512" y="2805541"/>
            <a:chExt cx="459474" cy="403823"/>
          </a:xfrm>
        </p:grpSpPr>
        <p:sp>
          <p:nvSpPr>
            <p:cNvPr id="17" name="Elipse 16">
              <a:extLst>
                <a:ext uri="{FF2B5EF4-FFF2-40B4-BE49-F238E27FC236}">
                  <a16:creationId xmlns:a16="http://schemas.microsoft.com/office/drawing/2014/main" id="{4FDEFA96-0A87-AB47-B14C-720F457AD815}"/>
                </a:ext>
              </a:extLst>
            </p:cNvPr>
            <p:cNvSpPr/>
            <p:nvPr/>
          </p:nvSpPr>
          <p:spPr>
            <a:xfrm>
              <a:off x="5956277" y="2824919"/>
              <a:ext cx="395709" cy="376075"/>
            </a:xfrm>
            <a:prstGeom prst="ellipse">
              <a:avLst/>
            </a:prstGeom>
            <a:solidFill>
              <a:srgbClr val="6A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8" name="Elipse 17">
              <a:extLst>
                <a:ext uri="{FF2B5EF4-FFF2-40B4-BE49-F238E27FC236}">
                  <a16:creationId xmlns:a16="http://schemas.microsoft.com/office/drawing/2014/main" id="{5E406D0B-2784-8A41-AC87-607B63F35004}"/>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9" name="Triángulo 18">
              <a:extLst>
                <a:ext uri="{FF2B5EF4-FFF2-40B4-BE49-F238E27FC236}">
                  <a16:creationId xmlns:a16="http://schemas.microsoft.com/office/drawing/2014/main" id="{FFC0C65F-8CCC-144F-BF8A-4889AB3D3DBB}"/>
                </a:ext>
              </a:extLst>
            </p:cNvPr>
            <p:cNvSpPr/>
            <p:nvPr/>
          </p:nvSpPr>
          <p:spPr>
            <a:xfrm rot="5400000">
              <a:off x="6076285" y="2946262"/>
              <a:ext cx="186870" cy="122381"/>
            </a:xfrm>
            <a:prstGeom prst="triangl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20" name="Rectángulo redondeado 19">
            <a:extLst>
              <a:ext uri="{FF2B5EF4-FFF2-40B4-BE49-F238E27FC236}">
                <a16:creationId xmlns:a16="http://schemas.microsoft.com/office/drawing/2014/main" id="{3442FFE6-2B8D-D040-B66E-7A9224E21BDB}"/>
              </a:ext>
            </a:extLst>
          </p:cNvPr>
          <p:cNvSpPr/>
          <p:nvPr/>
        </p:nvSpPr>
        <p:spPr>
          <a:xfrm>
            <a:off x="1143530" y="2782720"/>
            <a:ext cx="1993935"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ES_tradnl" sz="1600" b="1" dirty="0">
                <a:latin typeface="Calibri" charset="0"/>
                <a:ea typeface="Calibri" charset="0"/>
                <a:cs typeface="Calibri" charset="0"/>
              </a:rPr>
              <a:t>TIEMPO</a:t>
            </a:r>
          </a:p>
        </p:txBody>
      </p:sp>
      <p:grpSp>
        <p:nvGrpSpPr>
          <p:cNvPr id="21" name="Agrupar 14">
            <a:extLst>
              <a:ext uri="{FF2B5EF4-FFF2-40B4-BE49-F238E27FC236}">
                <a16:creationId xmlns:a16="http://schemas.microsoft.com/office/drawing/2014/main" id="{E9308701-895A-A342-8CE9-EEBA971882EE}"/>
              </a:ext>
            </a:extLst>
          </p:cNvPr>
          <p:cNvGrpSpPr/>
          <p:nvPr/>
        </p:nvGrpSpPr>
        <p:grpSpPr>
          <a:xfrm>
            <a:off x="927513" y="2831006"/>
            <a:ext cx="459474" cy="403823"/>
            <a:chOff x="5892512" y="2805541"/>
            <a:chExt cx="459474" cy="403823"/>
          </a:xfrm>
        </p:grpSpPr>
        <p:sp>
          <p:nvSpPr>
            <p:cNvPr id="22" name="Elipse 21">
              <a:extLst>
                <a:ext uri="{FF2B5EF4-FFF2-40B4-BE49-F238E27FC236}">
                  <a16:creationId xmlns:a16="http://schemas.microsoft.com/office/drawing/2014/main" id="{60005DDE-D644-2F49-B8AA-306996EE1E20}"/>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3" name="Elipse 22">
              <a:extLst>
                <a:ext uri="{FF2B5EF4-FFF2-40B4-BE49-F238E27FC236}">
                  <a16:creationId xmlns:a16="http://schemas.microsoft.com/office/drawing/2014/main" id="{BC9F1455-2514-D745-853C-8FF4FEBCFB25}"/>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4" name="Triángulo 23">
              <a:extLst>
                <a:ext uri="{FF2B5EF4-FFF2-40B4-BE49-F238E27FC236}">
                  <a16:creationId xmlns:a16="http://schemas.microsoft.com/office/drawing/2014/main" id="{2D0EB406-350A-494D-8156-BF9D25820834}"/>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Tree>
    <p:custDataLst>
      <p:tags r:id="rId1"/>
    </p:custDataLst>
    <p:extLst>
      <p:ext uri="{BB962C8B-B14F-4D97-AF65-F5344CB8AC3E}">
        <p14:creationId xmlns:p14="http://schemas.microsoft.com/office/powerpoint/2010/main" val="132110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p:cNvSpPr txBox="1"/>
          <p:nvPr/>
        </p:nvSpPr>
        <p:spPr>
          <a:xfrm>
            <a:off x="510069" y="925339"/>
            <a:ext cx="8130694" cy="246221"/>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EJEMPLO DE CANAL DE DISTRIBUCIÓN DE BEBIDAS GASEOSAS</a:t>
            </a:r>
          </a:p>
        </p:txBody>
      </p:sp>
      <p:pic>
        <p:nvPicPr>
          <p:cNvPr id="8" name="Picture 1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725019" y="1324768"/>
            <a:ext cx="1693962" cy="13774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18" descr="http://www.laspaules.com/images/camping/tienda.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70843" y="3195614"/>
            <a:ext cx="1870075" cy="12622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 name="Rectangle 5">
            <a:extLst>
              <a:ext uri="{FF2B5EF4-FFF2-40B4-BE49-F238E27FC236}">
                <a16:creationId xmlns:a16="http://schemas.microsoft.com/office/drawing/2014/main" id="{8520940C-DE27-AC4B-ABE9-FE3DA67CEF6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CANALES DE DISTRIBUCIÓN Y SUS ESTRATEGIAS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9" name="Abrir llave 18">
            <a:extLst>
              <a:ext uri="{FF2B5EF4-FFF2-40B4-BE49-F238E27FC236}">
                <a16:creationId xmlns:a16="http://schemas.microsoft.com/office/drawing/2014/main" id="{2D741B2B-4E28-CC4F-ABD1-A22B1629952B}"/>
              </a:ext>
            </a:extLst>
          </p:cNvPr>
          <p:cNvSpPr/>
          <p:nvPr/>
        </p:nvSpPr>
        <p:spPr>
          <a:xfrm rot="5400000">
            <a:off x="4448890" y="-856388"/>
            <a:ext cx="246220" cy="7669899"/>
          </a:xfrm>
          <a:prstGeom prst="leftBrace">
            <a:avLst>
              <a:gd name="adj1" fmla="val 338"/>
              <a:gd name="adj2" fmla="val 50283"/>
            </a:avLst>
          </a:prstGeom>
          <a:ln w="19050">
            <a:solidFill>
              <a:srgbClr val="8087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dirty="0">
              <a:latin typeface="Calibri" panose="020F0502020204030204" pitchFamily="34" charset="0"/>
            </a:endParaRPr>
          </a:p>
        </p:txBody>
      </p:sp>
      <p:sp>
        <p:nvSpPr>
          <p:cNvPr id="20" name="28 Flecha derecha">
            <a:extLst>
              <a:ext uri="{FF2B5EF4-FFF2-40B4-BE49-F238E27FC236}">
                <a16:creationId xmlns:a16="http://schemas.microsoft.com/office/drawing/2014/main" id="{15740C77-61AC-7941-A36E-3F24097298B6}"/>
              </a:ext>
            </a:extLst>
          </p:cNvPr>
          <p:cNvSpPr/>
          <p:nvPr/>
        </p:nvSpPr>
        <p:spPr>
          <a:xfrm>
            <a:off x="2550612" y="3723811"/>
            <a:ext cx="3621588" cy="340338"/>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pic>
        <p:nvPicPr>
          <p:cNvPr id="15" name="Picture 1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bwMode="auto">
          <a:xfrm>
            <a:off x="802630" y="3195614"/>
            <a:ext cx="1899488" cy="126164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Picture 16"/>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auto">
          <a:xfrm>
            <a:off x="3457815" y="3195614"/>
            <a:ext cx="2040714" cy="12622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 name="CuadroTexto 20">
            <a:extLst>
              <a:ext uri="{FF2B5EF4-FFF2-40B4-BE49-F238E27FC236}">
                <a16:creationId xmlns:a16="http://schemas.microsoft.com/office/drawing/2014/main" id="{0949CF37-BAA7-F149-B9CD-047728B7412D}"/>
              </a:ext>
            </a:extLst>
          </p:cNvPr>
          <p:cNvSpPr txBox="1"/>
          <p:nvPr/>
        </p:nvSpPr>
        <p:spPr>
          <a:xfrm>
            <a:off x="728080" y="4833204"/>
            <a:ext cx="1942529" cy="246221"/>
          </a:xfrm>
          <a:prstGeom prst="rect">
            <a:avLst/>
          </a:prstGeom>
          <a:noFill/>
        </p:spPr>
        <p:txBody>
          <a:bodyPr wrap="square" lIns="0" tIns="0" rIns="0" bIns="0" rtlCol="0">
            <a:spAutoFit/>
          </a:bodyPr>
          <a:lstStyle/>
          <a:p>
            <a:pPr algn="ctr"/>
            <a:r>
              <a:rPr lang="es-PE" sz="1600" dirty="0">
                <a:latin typeface="Calibri Normal" charset="0"/>
                <a:ea typeface="Calibri Normal" charset="0"/>
                <a:cs typeface="Calibri Normal" charset="0"/>
              </a:rPr>
              <a:t>Fabricante</a:t>
            </a:r>
            <a:endParaRPr lang="es-ES" sz="1600" dirty="0">
              <a:latin typeface="Calibri Normal" charset="0"/>
              <a:ea typeface="Calibri Normal" charset="0"/>
              <a:cs typeface="Calibri Normal" charset="0"/>
            </a:endParaRPr>
          </a:p>
        </p:txBody>
      </p:sp>
      <p:cxnSp>
        <p:nvCxnSpPr>
          <p:cNvPr id="22" name="Conector recto 21">
            <a:extLst>
              <a:ext uri="{FF2B5EF4-FFF2-40B4-BE49-F238E27FC236}">
                <a16:creationId xmlns:a16="http://schemas.microsoft.com/office/drawing/2014/main" id="{10D6532A-765D-A144-A1A1-0B3E89FB1797}"/>
              </a:ext>
            </a:extLst>
          </p:cNvPr>
          <p:cNvCxnSpPr>
            <a:cxnSpLocks/>
          </p:cNvCxnSpPr>
          <p:nvPr/>
        </p:nvCxnSpPr>
        <p:spPr>
          <a:xfrm flipH="1" flipV="1">
            <a:off x="1686717" y="4376716"/>
            <a:ext cx="884" cy="408847"/>
          </a:xfrm>
          <a:prstGeom prst="line">
            <a:avLst/>
          </a:prstGeom>
          <a:ln w="19050">
            <a:solidFill>
              <a:srgbClr val="EE4639"/>
            </a:solidFill>
            <a:tailEnd type="oval"/>
          </a:ln>
        </p:spPr>
        <p:style>
          <a:lnRef idx="1">
            <a:schemeClr val="dk1"/>
          </a:lnRef>
          <a:fillRef idx="0">
            <a:schemeClr val="dk1"/>
          </a:fillRef>
          <a:effectRef idx="0">
            <a:schemeClr val="dk1"/>
          </a:effectRef>
          <a:fontRef idx="minor">
            <a:schemeClr val="tx1"/>
          </a:fontRef>
        </p:style>
      </p:cxnSp>
      <p:cxnSp>
        <p:nvCxnSpPr>
          <p:cNvPr id="23" name="Conector recto 22">
            <a:extLst>
              <a:ext uri="{FF2B5EF4-FFF2-40B4-BE49-F238E27FC236}">
                <a16:creationId xmlns:a16="http://schemas.microsoft.com/office/drawing/2014/main" id="{082B1A34-A0E3-E146-99D2-86E3DB5CE27A}"/>
              </a:ext>
            </a:extLst>
          </p:cNvPr>
          <p:cNvCxnSpPr/>
          <p:nvPr/>
        </p:nvCxnSpPr>
        <p:spPr>
          <a:xfrm>
            <a:off x="970528" y="4785563"/>
            <a:ext cx="1434147" cy="0"/>
          </a:xfrm>
          <a:prstGeom prst="line">
            <a:avLst/>
          </a:prstGeom>
          <a:ln w="19050">
            <a:solidFill>
              <a:srgbClr val="EE4639"/>
            </a:solidFill>
          </a:ln>
        </p:spPr>
        <p:style>
          <a:lnRef idx="1">
            <a:schemeClr val="dk1"/>
          </a:lnRef>
          <a:fillRef idx="0">
            <a:schemeClr val="dk1"/>
          </a:fillRef>
          <a:effectRef idx="0">
            <a:schemeClr val="dk1"/>
          </a:effectRef>
          <a:fontRef idx="minor">
            <a:schemeClr val="tx1"/>
          </a:fontRef>
        </p:style>
      </p:cxnSp>
      <p:sp>
        <p:nvSpPr>
          <p:cNvPr id="24" name="CuadroTexto 23">
            <a:extLst>
              <a:ext uri="{FF2B5EF4-FFF2-40B4-BE49-F238E27FC236}">
                <a16:creationId xmlns:a16="http://schemas.microsoft.com/office/drawing/2014/main" id="{7E0D0888-65CB-454A-89C3-D2B7492094F2}"/>
              </a:ext>
            </a:extLst>
          </p:cNvPr>
          <p:cNvSpPr txBox="1"/>
          <p:nvPr/>
        </p:nvSpPr>
        <p:spPr>
          <a:xfrm>
            <a:off x="3781460" y="4833204"/>
            <a:ext cx="1434147" cy="246221"/>
          </a:xfrm>
          <a:prstGeom prst="rect">
            <a:avLst/>
          </a:prstGeom>
          <a:noFill/>
        </p:spPr>
        <p:txBody>
          <a:bodyPr wrap="square" lIns="0" tIns="0" rIns="0" bIns="0" rtlCol="0">
            <a:spAutoFit/>
          </a:bodyPr>
          <a:lstStyle/>
          <a:p>
            <a:pPr algn="ctr"/>
            <a:r>
              <a:rPr lang="es-PE" sz="1600" dirty="0">
                <a:latin typeface="Calibri Normal" charset="0"/>
                <a:ea typeface="Calibri Normal" charset="0"/>
                <a:cs typeface="Calibri Normal" charset="0"/>
              </a:rPr>
              <a:t>Distribuidor</a:t>
            </a:r>
            <a:endParaRPr lang="es-ES" sz="1600" dirty="0">
              <a:latin typeface="Calibri Normal" charset="0"/>
              <a:ea typeface="Calibri Normal" charset="0"/>
              <a:cs typeface="Calibri Normal" charset="0"/>
            </a:endParaRPr>
          </a:p>
        </p:txBody>
      </p:sp>
      <p:cxnSp>
        <p:nvCxnSpPr>
          <p:cNvPr id="25" name="Conector recto 24">
            <a:extLst>
              <a:ext uri="{FF2B5EF4-FFF2-40B4-BE49-F238E27FC236}">
                <a16:creationId xmlns:a16="http://schemas.microsoft.com/office/drawing/2014/main" id="{C49246B8-C94E-4246-9B60-5FCA7114F75B}"/>
              </a:ext>
            </a:extLst>
          </p:cNvPr>
          <p:cNvCxnSpPr>
            <a:cxnSpLocks/>
          </p:cNvCxnSpPr>
          <p:nvPr/>
        </p:nvCxnSpPr>
        <p:spPr>
          <a:xfrm flipH="1" flipV="1">
            <a:off x="4497649" y="4376716"/>
            <a:ext cx="884" cy="408847"/>
          </a:xfrm>
          <a:prstGeom prst="line">
            <a:avLst/>
          </a:prstGeom>
          <a:ln w="19050">
            <a:solidFill>
              <a:srgbClr val="EE4639"/>
            </a:solidFill>
            <a:tailEnd type="oval"/>
          </a:ln>
        </p:spPr>
        <p:style>
          <a:lnRef idx="1">
            <a:schemeClr val="dk1"/>
          </a:lnRef>
          <a:fillRef idx="0">
            <a:schemeClr val="dk1"/>
          </a:fillRef>
          <a:effectRef idx="0">
            <a:schemeClr val="dk1"/>
          </a:effectRef>
          <a:fontRef idx="minor">
            <a:schemeClr val="tx1"/>
          </a:fontRef>
        </p:style>
      </p:cxnSp>
      <p:cxnSp>
        <p:nvCxnSpPr>
          <p:cNvPr id="26" name="Conector recto 25">
            <a:extLst>
              <a:ext uri="{FF2B5EF4-FFF2-40B4-BE49-F238E27FC236}">
                <a16:creationId xmlns:a16="http://schemas.microsoft.com/office/drawing/2014/main" id="{0E7CFF55-8D9C-CB4C-8162-D129BC2E05AB}"/>
              </a:ext>
            </a:extLst>
          </p:cNvPr>
          <p:cNvCxnSpPr/>
          <p:nvPr/>
        </p:nvCxnSpPr>
        <p:spPr>
          <a:xfrm>
            <a:off x="3781460" y="4785563"/>
            <a:ext cx="1434147" cy="0"/>
          </a:xfrm>
          <a:prstGeom prst="line">
            <a:avLst/>
          </a:prstGeom>
          <a:ln w="19050">
            <a:solidFill>
              <a:srgbClr val="EE4639"/>
            </a:solidFill>
          </a:ln>
        </p:spPr>
        <p:style>
          <a:lnRef idx="1">
            <a:schemeClr val="dk1"/>
          </a:lnRef>
          <a:fillRef idx="0">
            <a:schemeClr val="dk1"/>
          </a:fillRef>
          <a:effectRef idx="0">
            <a:schemeClr val="dk1"/>
          </a:effectRef>
          <a:fontRef idx="minor">
            <a:schemeClr val="tx1"/>
          </a:fontRef>
        </p:style>
      </p:cxnSp>
      <p:sp>
        <p:nvSpPr>
          <p:cNvPr id="27" name="CuadroTexto 26">
            <a:extLst>
              <a:ext uri="{FF2B5EF4-FFF2-40B4-BE49-F238E27FC236}">
                <a16:creationId xmlns:a16="http://schemas.microsoft.com/office/drawing/2014/main" id="{016C920A-C305-CB40-92A6-289279C8E5DE}"/>
              </a:ext>
            </a:extLst>
          </p:cNvPr>
          <p:cNvSpPr txBox="1"/>
          <p:nvPr/>
        </p:nvSpPr>
        <p:spPr>
          <a:xfrm>
            <a:off x="6592394" y="4833204"/>
            <a:ext cx="1434147" cy="246221"/>
          </a:xfrm>
          <a:prstGeom prst="rect">
            <a:avLst/>
          </a:prstGeom>
          <a:noFill/>
        </p:spPr>
        <p:txBody>
          <a:bodyPr wrap="square" lIns="0" tIns="0" rIns="0" bIns="0" rtlCol="0">
            <a:spAutoFit/>
          </a:bodyPr>
          <a:lstStyle/>
          <a:p>
            <a:pPr algn="ctr"/>
            <a:r>
              <a:rPr lang="es-PE" sz="1600" dirty="0">
                <a:latin typeface="Calibri Normal" charset="0"/>
                <a:ea typeface="Calibri Normal" charset="0"/>
                <a:cs typeface="Calibri Normal" charset="0"/>
              </a:rPr>
              <a:t>Bodega / Cliente</a:t>
            </a:r>
            <a:endParaRPr lang="es-ES" sz="1600" dirty="0">
              <a:latin typeface="Calibri Normal" charset="0"/>
              <a:ea typeface="Calibri Normal" charset="0"/>
              <a:cs typeface="Calibri Normal" charset="0"/>
            </a:endParaRPr>
          </a:p>
        </p:txBody>
      </p:sp>
      <p:cxnSp>
        <p:nvCxnSpPr>
          <p:cNvPr id="28" name="Conector recto 27">
            <a:extLst>
              <a:ext uri="{FF2B5EF4-FFF2-40B4-BE49-F238E27FC236}">
                <a16:creationId xmlns:a16="http://schemas.microsoft.com/office/drawing/2014/main" id="{08262CA0-20ED-0447-A54C-757AF22C9AEA}"/>
              </a:ext>
            </a:extLst>
          </p:cNvPr>
          <p:cNvCxnSpPr>
            <a:cxnSpLocks/>
          </p:cNvCxnSpPr>
          <p:nvPr/>
        </p:nvCxnSpPr>
        <p:spPr>
          <a:xfrm flipH="1" flipV="1">
            <a:off x="7308583" y="4376716"/>
            <a:ext cx="884" cy="408847"/>
          </a:xfrm>
          <a:prstGeom prst="line">
            <a:avLst/>
          </a:prstGeom>
          <a:ln w="19050">
            <a:solidFill>
              <a:srgbClr val="EE4639"/>
            </a:solidFill>
            <a:tailEnd type="oval"/>
          </a:ln>
        </p:spPr>
        <p:style>
          <a:lnRef idx="1">
            <a:schemeClr val="dk1"/>
          </a:lnRef>
          <a:fillRef idx="0">
            <a:schemeClr val="dk1"/>
          </a:fillRef>
          <a:effectRef idx="0">
            <a:schemeClr val="dk1"/>
          </a:effectRef>
          <a:fontRef idx="minor">
            <a:schemeClr val="tx1"/>
          </a:fontRef>
        </p:style>
      </p:cxnSp>
      <p:cxnSp>
        <p:nvCxnSpPr>
          <p:cNvPr id="29" name="Conector recto 28">
            <a:extLst>
              <a:ext uri="{FF2B5EF4-FFF2-40B4-BE49-F238E27FC236}">
                <a16:creationId xmlns:a16="http://schemas.microsoft.com/office/drawing/2014/main" id="{C73FFFA4-76E4-2B45-B641-AE3055989BBB}"/>
              </a:ext>
            </a:extLst>
          </p:cNvPr>
          <p:cNvCxnSpPr/>
          <p:nvPr/>
        </p:nvCxnSpPr>
        <p:spPr>
          <a:xfrm>
            <a:off x="6592394" y="4785563"/>
            <a:ext cx="1434147" cy="0"/>
          </a:xfrm>
          <a:prstGeom prst="line">
            <a:avLst/>
          </a:prstGeom>
          <a:ln w="19050">
            <a:solidFill>
              <a:srgbClr val="EE4639"/>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98232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p:cNvSpPr txBox="1"/>
          <p:nvPr/>
        </p:nvSpPr>
        <p:spPr>
          <a:xfrm>
            <a:off x="510069" y="925339"/>
            <a:ext cx="8130694" cy="246221"/>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CANAL DE DISTRIBUCIÓN</a:t>
            </a:r>
          </a:p>
        </p:txBody>
      </p:sp>
      <p:sp>
        <p:nvSpPr>
          <p:cNvPr id="7" name="Rectangle 5">
            <a:extLst>
              <a:ext uri="{FF2B5EF4-FFF2-40B4-BE49-F238E27FC236}">
                <a16:creationId xmlns:a16="http://schemas.microsoft.com/office/drawing/2014/main" id="{27FF12C2-56F3-B240-8ED7-FC07174A540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CANALES DE DISTRIBUCIÓN Y SUS ESTRATEGIAS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4" name="Grupo 3">
            <a:extLst>
              <a:ext uri="{FF2B5EF4-FFF2-40B4-BE49-F238E27FC236}">
                <a16:creationId xmlns:a16="http://schemas.microsoft.com/office/drawing/2014/main" id="{8EEA3516-3C23-F247-BCC3-DE0E6D9DE975}"/>
              </a:ext>
            </a:extLst>
          </p:cNvPr>
          <p:cNvGrpSpPr/>
          <p:nvPr/>
        </p:nvGrpSpPr>
        <p:grpSpPr>
          <a:xfrm>
            <a:off x="684213" y="1309688"/>
            <a:ext cx="4667404" cy="3601572"/>
            <a:chOff x="510069" y="1309687"/>
            <a:chExt cx="4825218" cy="3723348"/>
          </a:xfrm>
        </p:grpSpPr>
        <p:sp>
          <p:nvSpPr>
            <p:cNvPr id="3" name="Elipse 2">
              <a:extLst>
                <a:ext uri="{FF2B5EF4-FFF2-40B4-BE49-F238E27FC236}">
                  <a16:creationId xmlns:a16="http://schemas.microsoft.com/office/drawing/2014/main" id="{FF689829-E4E0-E944-891A-43F194B984B2}"/>
                </a:ext>
              </a:extLst>
            </p:cNvPr>
            <p:cNvSpPr/>
            <p:nvPr/>
          </p:nvSpPr>
          <p:spPr>
            <a:xfrm>
              <a:off x="1317119" y="1604816"/>
              <a:ext cx="3165758" cy="3165758"/>
            </a:xfrm>
            <a:prstGeom prst="ellipse">
              <a:avLst/>
            </a:prstGeom>
            <a:noFill/>
            <a:ln w="28575">
              <a:solidFill>
                <a:srgbClr val="EE463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 name="Rectángulo redondeado 5">
              <a:extLst>
                <a:ext uri="{FF2B5EF4-FFF2-40B4-BE49-F238E27FC236}">
                  <a16:creationId xmlns:a16="http://schemas.microsoft.com/office/drawing/2014/main" id="{32F963D7-85AA-E946-8ABB-5F27A0F51725}"/>
                </a:ext>
              </a:extLst>
            </p:cNvPr>
            <p:cNvSpPr/>
            <p:nvPr/>
          </p:nvSpPr>
          <p:spPr>
            <a:xfrm>
              <a:off x="2176963" y="1309687"/>
              <a:ext cx="1426523" cy="781579"/>
            </a:xfrm>
            <a:prstGeom prst="roundRect">
              <a:avLst>
                <a:gd name="adj" fmla="val 16033"/>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bg1"/>
                  </a:solidFill>
                  <a:latin typeface="Calibri" charset="0"/>
                  <a:ea typeface="Calibri" charset="0"/>
                  <a:cs typeface="Calibri" charset="0"/>
                </a:rPr>
                <a:t>Fabricante o importador</a:t>
              </a:r>
            </a:p>
          </p:txBody>
        </p:sp>
        <p:sp>
          <p:nvSpPr>
            <p:cNvPr id="9" name="Rectángulo redondeado 8">
              <a:extLst>
                <a:ext uri="{FF2B5EF4-FFF2-40B4-BE49-F238E27FC236}">
                  <a16:creationId xmlns:a16="http://schemas.microsoft.com/office/drawing/2014/main" id="{A8B25CE8-E857-034A-9220-620009EB39AA}"/>
                </a:ext>
              </a:extLst>
            </p:cNvPr>
            <p:cNvSpPr/>
            <p:nvPr/>
          </p:nvSpPr>
          <p:spPr>
            <a:xfrm>
              <a:off x="510069" y="2466710"/>
              <a:ext cx="1426523" cy="781579"/>
            </a:xfrm>
            <a:prstGeom prst="roundRect">
              <a:avLst>
                <a:gd name="adj" fmla="val 16033"/>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bg1"/>
                  </a:solidFill>
                  <a:latin typeface="Calibri" charset="0"/>
                  <a:ea typeface="Calibri" charset="0"/>
                  <a:cs typeface="Calibri" charset="0"/>
                </a:rPr>
                <a:t>Combinación</a:t>
              </a:r>
            </a:p>
            <a:p>
              <a:pPr algn="ctr" eaLnBrk="1" hangingPunct="1">
                <a:defRPr/>
              </a:pPr>
              <a:r>
                <a:rPr lang="es-PE" sz="1400" b="1" dirty="0">
                  <a:solidFill>
                    <a:schemeClr val="bg1"/>
                  </a:solidFill>
                  <a:latin typeface="Calibri" charset="0"/>
                  <a:ea typeface="Calibri" charset="0"/>
                  <a:cs typeface="Calibri" charset="0"/>
                </a:rPr>
                <a:t>de opciones</a:t>
              </a:r>
            </a:p>
          </p:txBody>
        </p:sp>
        <p:sp>
          <p:nvSpPr>
            <p:cNvPr id="10" name="Rectángulo redondeado 9">
              <a:extLst>
                <a:ext uri="{FF2B5EF4-FFF2-40B4-BE49-F238E27FC236}">
                  <a16:creationId xmlns:a16="http://schemas.microsoft.com/office/drawing/2014/main" id="{6A7B04EF-FFEB-2A4C-8E2F-947721201E4D}"/>
                </a:ext>
              </a:extLst>
            </p:cNvPr>
            <p:cNvSpPr/>
            <p:nvPr/>
          </p:nvSpPr>
          <p:spPr>
            <a:xfrm>
              <a:off x="3908764" y="2466710"/>
              <a:ext cx="1426523" cy="781579"/>
            </a:xfrm>
            <a:prstGeom prst="roundRect">
              <a:avLst>
                <a:gd name="adj" fmla="val 16033"/>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bg1"/>
                  </a:solidFill>
                  <a:latin typeface="Calibri" charset="0"/>
                  <a:ea typeface="Calibri" charset="0"/>
                  <a:cs typeface="Calibri" charset="0"/>
                </a:rPr>
                <a:t>Distribuidores</a:t>
              </a:r>
            </a:p>
          </p:txBody>
        </p:sp>
        <p:sp>
          <p:nvSpPr>
            <p:cNvPr id="11" name="Rectángulo redondeado 10">
              <a:extLst>
                <a:ext uri="{FF2B5EF4-FFF2-40B4-BE49-F238E27FC236}">
                  <a16:creationId xmlns:a16="http://schemas.microsoft.com/office/drawing/2014/main" id="{6FF4A262-9FB0-8D47-A4AE-D91AA3C19671}"/>
                </a:ext>
              </a:extLst>
            </p:cNvPr>
            <p:cNvSpPr/>
            <p:nvPr/>
          </p:nvSpPr>
          <p:spPr>
            <a:xfrm>
              <a:off x="1123231" y="4251456"/>
              <a:ext cx="1426523" cy="781579"/>
            </a:xfrm>
            <a:prstGeom prst="roundRect">
              <a:avLst>
                <a:gd name="adj" fmla="val 16033"/>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bg1"/>
                  </a:solidFill>
                  <a:latin typeface="Calibri" charset="0"/>
                  <a:ea typeface="Calibri" charset="0"/>
                  <a:cs typeface="Calibri" charset="0"/>
                </a:rPr>
                <a:t>Minoristas</a:t>
              </a:r>
            </a:p>
          </p:txBody>
        </p:sp>
        <p:sp>
          <p:nvSpPr>
            <p:cNvPr id="12" name="Rectángulo redondeado 11">
              <a:extLst>
                <a:ext uri="{FF2B5EF4-FFF2-40B4-BE49-F238E27FC236}">
                  <a16:creationId xmlns:a16="http://schemas.microsoft.com/office/drawing/2014/main" id="{29B846F1-7BE3-EC47-8589-2284C1C0DD2D}"/>
                </a:ext>
              </a:extLst>
            </p:cNvPr>
            <p:cNvSpPr/>
            <p:nvPr/>
          </p:nvSpPr>
          <p:spPr>
            <a:xfrm>
              <a:off x="3195502" y="4251456"/>
              <a:ext cx="1426523" cy="781579"/>
            </a:xfrm>
            <a:prstGeom prst="roundRect">
              <a:avLst>
                <a:gd name="adj" fmla="val 16033"/>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bg1"/>
                  </a:solidFill>
                  <a:latin typeface="Calibri" charset="0"/>
                  <a:ea typeface="Calibri" charset="0"/>
                  <a:cs typeface="Calibri" charset="0"/>
                </a:rPr>
                <a:t>Mayoristas</a:t>
              </a:r>
            </a:p>
          </p:txBody>
        </p:sp>
        <p:sp>
          <p:nvSpPr>
            <p:cNvPr id="2" name="Elipse 1">
              <a:extLst>
                <a:ext uri="{FF2B5EF4-FFF2-40B4-BE49-F238E27FC236}">
                  <a16:creationId xmlns:a16="http://schemas.microsoft.com/office/drawing/2014/main" id="{62B2561B-B9A7-E941-B6AE-169C34F50578}"/>
                </a:ext>
              </a:extLst>
            </p:cNvPr>
            <p:cNvSpPr/>
            <p:nvPr/>
          </p:nvSpPr>
          <p:spPr>
            <a:xfrm>
              <a:off x="2066032" y="2353729"/>
              <a:ext cx="1667933" cy="1667933"/>
            </a:xfrm>
            <a:prstGeom prst="ellipse">
              <a:avLst/>
            </a:prstGeom>
            <a:solidFill>
              <a:srgbClr val="7150A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_tradnl" sz="1400" b="1" dirty="0"/>
                <a:t>CANALES DE DISTRIBUCIÓN</a:t>
              </a:r>
            </a:p>
          </p:txBody>
        </p:sp>
      </p:grpSp>
      <p:sp>
        <p:nvSpPr>
          <p:cNvPr id="15" name="Rectángulo redondeado 14">
            <a:extLst>
              <a:ext uri="{FF2B5EF4-FFF2-40B4-BE49-F238E27FC236}">
                <a16:creationId xmlns:a16="http://schemas.microsoft.com/office/drawing/2014/main" id="{1383DA8F-2FE9-2B46-8168-74A65CBB85B7}"/>
              </a:ext>
            </a:extLst>
          </p:cNvPr>
          <p:cNvSpPr/>
          <p:nvPr/>
        </p:nvSpPr>
        <p:spPr>
          <a:xfrm>
            <a:off x="5865873" y="1875747"/>
            <a:ext cx="2441678" cy="2363570"/>
          </a:xfrm>
          <a:prstGeom prst="roundRect">
            <a:avLst>
              <a:gd name="adj" fmla="val 4613"/>
            </a:avLst>
          </a:prstGeom>
          <a:solidFill>
            <a:srgbClr val="FCC8C4"/>
          </a:solidFill>
          <a:ln w="3810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lIns="0" tIns="216000" rIns="36000" rtlCol="0" anchor="t"/>
          <a:lstStyle/>
          <a:p>
            <a:pPr marL="317500" indent="-133350">
              <a:spcBef>
                <a:spcPts val="240"/>
              </a:spcBef>
              <a:spcAft>
                <a:spcPts val="600"/>
              </a:spcAft>
              <a:buClr>
                <a:srgbClr val="EE4639"/>
              </a:buClr>
              <a:buSzPct val="100000"/>
              <a:buFont typeface="Arial"/>
              <a:buChar char="•"/>
            </a:pPr>
            <a:r>
              <a:rPr lang="es-ES_tradnl" sz="1500" dirty="0">
                <a:solidFill>
                  <a:schemeClr val="dk1"/>
                </a:solidFill>
                <a:latin typeface="Calibri"/>
                <a:cs typeface="Calibri"/>
                <a:sym typeface="Calibri"/>
              </a:rPr>
              <a:t>Ante cualquier error, el cliente mostrará su disconformidad pudiendo realizar un cambio del producto que utiliza por otra marca similar encontrando tal vez una mejor calidad y precio.</a:t>
            </a:r>
            <a:endParaRPr lang="es-ES_tradnl" sz="1500" dirty="0">
              <a:solidFill>
                <a:schemeClr val="dk1"/>
              </a:solidFill>
              <a:latin typeface="Calibri"/>
              <a:cs typeface="Calibri"/>
            </a:endParaRPr>
          </a:p>
        </p:txBody>
      </p:sp>
      <p:grpSp>
        <p:nvGrpSpPr>
          <p:cNvPr id="16" name="Grupo 15">
            <a:extLst>
              <a:ext uri="{FF2B5EF4-FFF2-40B4-BE49-F238E27FC236}">
                <a16:creationId xmlns:a16="http://schemas.microsoft.com/office/drawing/2014/main" id="{89410696-EC08-8849-B53F-B052ABF53F45}"/>
              </a:ext>
            </a:extLst>
          </p:cNvPr>
          <p:cNvGrpSpPr/>
          <p:nvPr/>
        </p:nvGrpSpPr>
        <p:grpSpPr>
          <a:xfrm>
            <a:off x="6803812" y="1452878"/>
            <a:ext cx="565800" cy="565800"/>
            <a:chOff x="4853965" y="3710094"/>
            <a:chExt cx="1107996" cy="1107996"/>
          </a:xfrm>
        </p:grpSpPr>
        <p:sp>
          <p:nvSpPr>
            <p:cNvPr id="17" name="Rectángulo redondeado 16">
              <a:extLst>
                <a:ext uri="{FF2B5EF4-FFF2-40B4-BE49-F238E27FC236}">
                  <a16:creationId xmlns:a16="http://schemas.microsoft.com/office/drawing/2014/main" id="{F297E2AB-E104-F947-8E24-C0624CC7DF5D}"/>
                </a:ext>
              </a:extLst>
            </p:cNvPr>
            <p:cNvSpPr/>
            <p:nvPr/>
          </p:nvSpPr>
          <p:spPr>
            <a:xfrm>
              <a:off x="4853965" y="3710094"/>
              <a:ext cx="1107996" cy="1107996"/>
            </a:xfrm>
            <a:prstGeom prst="roundRect">
              <a:avLst>
                <a:gd name="adj" fmla="val 1056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20" name="Imagen 19">
              <a:extLst>
                <a:ext uri="{FF2B5EF4-FFF2-40B4-BE49-F238E27FC236}">
                  <a16:creationId xmlns:a16="http://schemas.microsoft.com/office/drawing/2014/main" id="{93FA3F46-0364-CE45-BB44-0FF2D4DA3426}"/>
                </a:ext>
              </a:extLst>
            </p:cNvPr>
            <p:cNvPicPr>
              <a:picLocks noChangeAspect="1"/>
            </p:cNvPicPr>
            <p:nvPr/>
          </p:nvPicPr>
          <p:blipFill>
            <a:blip r:embed="rId3"/>
            <a:stretch>
              <a:fillRect/>
            </a:stretch>
          </p:blipFill>
          <p:spPr>
            <a:xfrm>
              <a:off x="5003457" y="3903491"/>
              <a:ext cx="793839" cy="698196"/>
            </a:xfrm>
            <a:prstGeom prst="rect">
              <a:avLst/>
            </a:prstGeom>
          </p:spPr>
        </p:pic>
      </p:grpSp>
    </p:spTree>
    <p:custDataLst>
      <p:tags r:id="rId1"/>
    </p:custDataLst>
    <p:extLst>
      <p:ext uri="{BB962C8B-B14F-4D97-AF65-F5344CB8AC3E}">
        <p14:creationId xmlns:p14="http://schemas.microsoft.com/office/powerpoint/2010/main" val="155908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FFAF3CC3-4532-AE45-B8E0-3DE769DB4BD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CANALES DE DISTRIBUCIÓN Y SUS ESTRATEGIAS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0" name="Rectángulo redondeado 9">
            <a:extLst>
              <a:ext uri="{FF2B5EF4-FFF2-40B4-BE49-F238E27FC236}">
                <a16:creationId xmlns:a16="http://schemas.microsoft.com/office/drawing/2014/main" id="{92792067-93F8-A249-ACDF-A6886A5837CD}"/>
              </a:ext>
            </a:extLst>
          </p:cNvPr>
          <p:cNvSpPr/>
          <p:nvPr/>
        </p:nvSpPr>
        <p:spPr>
          <a:xfrm>
            <a:off x="510693" y="917244"/>
            <a:ext cx="2867507" cy="461825"/>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b="1" dirty="0">
                <a:ea typeface="Arial" charset="0"/>
                <a:cs typeface="Arial" charset="0"/>
              </a:rPr>
              <a:t>IMPORTANCIA DE LOS CANALES </a:t>
            </a:r>
            <a:br>
              <a:rPr lang="es-ES_tradnl" sz="1200" b="1" dirty="0">
                <a:ea typeface="Arial" charset="0"/>
                <a:cs typeface="Arial" charset="0"/>
              </a:rPr>
            </a:br>
            <a:r>
              <a:rPr lang="es-ES_tradnl" sz="1200" b="1" dirty="0">
                <a:ea typeface="Arial" charset="0"/>
                <a:cs typeface="Arial" charset="0"/>
              </a:rPr>
              <a:t>DE DISTRIBUCIÓN</a:t>
            </a:r>
          </a:p>
        </p:txBody>
      </p:sp>
      <p:grpSp>
        <p:nvGrpSpPr>
          <p:cNvPr id="11" name="Agrupar 14">
            <a:extLst>
              <a:ext uri="{FF2B5EF4-FFF2-40B4-BE49-F238E27FC236}">
                <a16:creationId xmlns:a16="http://schemas.microsoft.com/office/drawing/2014/main" id="{A101238E-39AD-634D-8398-96562D6A14D9}"/>
              </a:ext>
            </a:extLst>
          </p:cNvPr>
          <p:cNvGrpSpPr/>
          <p:nvPr/>
        </p:nvGrpSpPr>
        <p:grpSpPr>
          <a:xfrm>
            <a:off x="326977" y="990708"/>
            <a:ext cx="390771" cy="318544"/>
            <a:chOff x="5892512" y="2805541"/>
            <a:chExt cx="459474" cy="403823"/>
          </a:xfrm>
        </p:grpSpPr>
        <p:sp>
          <p:nvSpPr>
            <p:cNvPr id="12" name="Elipse 11">
              <a:extLst>
                <a:ext uri="{FF2B5EF4-FFF2-40B4-BE49-F238E27FC236}">
                  <a16:creationId xmlns:a16="http://schemas.microsoft.com/office/drawing/2014/main" id="{68BBBE79-CB12-6842-BF57-1AC477973E2F}"/>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3" name="Elipse 12">
              <a:extLst>
                <a:ext uri="{FF2B5EF4-FFF2-40B4-BE49-F238E27FC236}">
                  <a16:creationId xmlns:a16="http://schemas.microsoft.com/office/drawing/2014/main" id="{70E46F0D-FF9E-3044-970E-95A848069320}"/>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4" name="Triángulo 13">
              <a:extLst>
                <a:ext uri="{FF2B5EF4-FFF2-40B4-BE49-F238E27FC236}">
                  <a16:creationId xmlns:a16="http://schemas.microsoft.com/office/drawing/2014/main" id="{173A28B3-80FF-DF48-A30C-D040BBD4BCAB}"/>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15" name="Rectángulo 14">
            <a:extLst>
              <a:ext uri="{FF2B5EF4-FFF2-40B4-BE49-F238E27FC236}">
                <a16:creationId xmlns:a16="http://schemas.microsoft.com/office/drawing/2014/main" id="{5270779C-D5DA-084C-A14F-AD45F1A7D760}"/>
              </a:ext>
            </a:extLst>
          </p:cNvPr>
          <p:cNvSpPr/>
          <p:nvPr/>
        </p:nvSpPr>
        <p:spPr>
          <a:xfrm>
            <a:off x="1284890" y="1752567"/>
            <a:ext cx="3107723" cy="646331"/>
          </a:xfrm>
          <a:prstGeom prst="rect">
            <a:avLst/>
          </a:prstGeom>
        </p:spPr>
        <p:txBody>
          <a:bodyPr wrap="square" lIns="0" tIns="0" rIns="0" bIns="0">
            <a:spAutoFit/>
          </a:bodyPr>
          <a:lstStyle/>
          <a:p>
            <a:pPr marL="11725">
              <a:buClr>
                <a:schemeClr val="tx1"/>
              </a:buClr>
              <a:buSzPct val="100000"/>
              <a:tabLst>
                <a:tab pos="121285" algn="l"/>
              </a:tabLst>
            </a:pPr>
            <a:r>
              <a:rPr lang="es-ES_tradnl" sz="1400" spc="-10" dirty="0">
                <a:cs typeface="Source Sans Pro"/>
              </a:rPr>
              <a:t>Permiten que los productos lleguen al consumidor en el momento, lugar y precio correcto.</a:t>
            </a:r>
          </a:p>
        </p:txBody>
      </p:sp>
      <p:sp>
        <p:nvSpPr>
          <p:cNvPr id="16" name="Rectángulo 15">
            <a:extLst>
              <a:ext uri="{FF2B5EF4-FFF2-40B4-BE49-F238E27FC236}">
                <a16:creationId xmlns:a16="http://schemas.microsoft.com/office/drawing/2014/main" id="{52D319A8-20C0-AE4F-9C88-3E44EA97D6FE}"/>
              </a:ext>
            </a:extLst>
          </p:cNvPr>
          <p:cNvSpPr/>
          <p:nvPr/>
        </p:nvSpPr>
        <p:spPr>
          <a:xfrm>
            <a:off x="480325" y="1654521"/>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01</a:t>
            </a:r>
            <a:endParaRPr lang="es-PE" sz="2800" b="1" dirty="0">
              <a:solidFill>
                <a:srgbClr val="7150A0"/>
              </a:solidFill>
              <a:latin typeface="Calibri" charset="0"/>
              <a:ea typeface="Calibri" charset="0"/>
              <a:cs typeface="Calibri" charset="0"/>
            </a:endParaRPr>
          </a:p>
        </p:txBody>
      </p:sp>
      <p:cxnSp>
        <p:nvCxnSpPr>
          <p:cNvPr id="17" name="Conector recto 16">
            <a:extLst>
              <a:ext uri="{FF2B5EF4-FFF2-40B4-BE49-F238E27FC236}">
                <a16:creationId xmlns:a16="http://schemas.microsoft.com/office/drawing/2014/main" id="{4829FFA3-B263-1C41-881D-06441C5AF0B7}"/>
              </a:ext>
            </a:extLst>
          </p:cNvPr>
          <p:cNvCxnSpPr>
            <a:cxnSpLocks/>
            <a:stCxn id="30" idx="4"/>
            <a:endCxn id="26" idx="0"/>
          </p:cNvCxnSpPr>
          <p:nvPr/>
        </p:nvCxnSpPr>
        <p:spPr>
          <a:xfrm>
            <a:off x="1070488" y="1876314"/>
            <a:ext cx="1" cy="1555772"/>
          </a:xfrm>
          <a:prstGeom prst="line">
            <a:avLst/>
          </a:prstGeom>
          <a:ln w="12700">
            <a:solidFill>
              <a:srgbClr val="7150A0"/>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7E064001-1CD6-384C-8E95-F8DD64AC903D}"/>
              </a:ext>
            </a:extLst>
          </p:cNvPr>
          <p:cNvSpPr/>
          <p:nvPr/>
        </p:nvSpPr>
        <p:spPr>
          <a:xfrm>
            <a:off x="480325" y="2512972"/>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02</a:t>
            </a:r>
            <a:endParaRPr lang="es-PE" sz="2800" b="1" dirty="0">
              <a:solidFill>
                <a:srgbClr val="7150A0"/>
              </a:solidFill>
              <a:latin typeface="Calibri" charset="0"/>
              <a:ea typeface="Calibri" charset="0"/>
              <a:cs typeface="Calibri" charset="0"/>
            </a:endParaRPr>
          </a:p>
        </p:txBody>
      </p:sp>
      <p:sp>
        <p:nvSpPr>
          <p:cNvPr id="19" name="Rectángulo 18">
            <a:extLst>
              <a:ext uri="{FF2B5EF4-FFF2-40B4-BE49-F238E27FC236}">
                <a16:creationId xmlns:a16="http://schemas.microsoft.com/office/drawing/2014/main" id="{15625084-9FBE-C34B-AAE4-3587E4954EFC}"/>
              </a:ext>
            </a:extLst>
          </p:cNvPr>
          <p:cNvSpPr/>
          <p:nvPr/>
        </p:nvSpPr>
        <p:spPr>
          <a:xfrm>
            <a:off x="480325" y="3323244"/>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03</a:t>
            </a:r>
            <a:endParaRPr lang="es-PE" sz="2800" b="1" dirty="0">
              <a:solidFill>
                <a:srgbClr val="7150A0"/>
              </a:solidFill>
              <a:latin typeface="Calibri" charset="0"/>
              <a:ea typeface="Calibri" charset="0"/>
              <a:cs typeface="Calibri" charset="0"/>
            </a:endParaRPr>
          </a:p>
        </p:txBody>
      </p:sp>
      <p:sp>
        <p:nvSpPr>
          <p:cNvPr id="20" name="Rectángulo 19">
            <a:extLst>
              <a:ext uri="{FF2B5EF4-FFF2-40B4-BE49-F238E27FC236}">
                <a16:creationId xmlns:a16="http://schemas.microsoft.com/office/drawing/2014/main" id="{44486341-726A-F249-B6C9-BEAC0969B14C}"/>
              </a:ext>
            </a:extLst>
          </p:cNvPr>
          <p:cNvSpPr/>
          <p:nvPr/>
        </p:nvSpPr>
        <p:spPr>
          <a:xfrm>
            <a:off x="1284890" y="2617075"/>
            <a:ext cx="3107723" cy="430887"/>
          </a:xfrm>
          <a:prstGeom prst="rect">
            <a:avLst/>
          </a:prstGeom>
        </p:spPr>
        <p:txBody>
          <a:bodyPr wrap="square" lIns="0" tIns="0" rIns="0" bIns="0">
            <a:spAutoFit/>
          </a:bodyPr>
          <a:lstStyle/>
          <a:p>
            <a:pPr marL="11725">
              <a:buClr>
                <a:schemeClr val="tx1"/>
              </a:buClr>
              <a:buSzPct val="100000"/>
              <a:tabLst>
                <a:tab pos="121285" algn="l"/>
              </a:tabLst>
            </a:pPr>
            <a:r>
              <a:rPr lang="es-ES_tradnl" sz="1400" spc="-10">
                <a:cs typeface="Source Sans Pro"/>
              </a:rPr>
              <a:t>El cliente se encuentre satisfecho con el producto que recibió.</a:t>
            </a:r>
          </a:p>
        </p:txBody>
      </p:sp>
      <p:sp>
        <p:nvSpPr>
          <p:cNvPr id="21" name="Rectángulo 20">
            <a:extLst>
              <a:ext uri="{FF2B5EF4-FFF2-40B4-BE49-F238E27FC236}">
                <a16:creationId xmlns:a16="http://schemas.microsoft.com/office/drawing/2014/main" id="{CA7F178E-3B6C-3B47-97DE-C23247788BB1}"/>
              </a:ext>
            </a:extLst>
          </p:cNvPr>
          <p:cNvSpPr/>
          <p:nvPr/>
        </p:nvSpPr>
        <p:spPr>
          <a:xfrm>
            <a:off x="1284890" y="3416112"/>
            <a:ext cx="3107723" cy="646331"/>
          </a:xfrm>
          <a:prstGeom prst="rect">
            <a:avLst/>
          </a:prstGeom>
        </p:spPr>
        <p:txBody>
          <a:bodyPr wrap="square" lIns="0" tIns="0" rIns="0" bIns="0">
            <a:spAutoFit/>
          </a:bodyPr>
          <a:lstStyle/>
          <a:p>
            <a:pPr marL="11725">
              <a:buClr>
                <a:schemeClr val="tx1"/>
              </a:buClr>
              <a:buSzPct val="100000"/>
              <a:tabLst>
                <a:tab pos="121285" algn="l"/>
              </a:tabLst>
            </a:pPr>
            <a:r>
              <a:rPr lang="es-ES_tradnl" sz="1400" spc="-10">
                <a:cs typeface="Source Sans Pro"/>
              </a:rPr>
              <a:t>Generan información importante para el fabricante del producto (mejoras para el producto y/o el canal).</a:t>
            </a:r>
          </a:p>
        </p:txBody>
      </p:sp>
      <p:grpSp>
        <p:nvGrpSpPr>
          <p:cNvPr id="22" name="Agrupar 16">
            <a:extLst>
              <a:ext uri="{FF2B5EF4-FFF2-40B4-BE49-F238E27FC236}">
                <a16:creationId xmlns:a16="http://schemas.microsoft.com/office/drawing/2014/main" id="{4D765748-F0FB-6144-B86C-013D3C945B68}"/>
              </a:ext>
            </a:extLst>
          </p:cNvPr>
          <p:cNvGrpSpPr/>
          <p:nvPr/>
        </p:nvGrpSpPr>
        <p:grpSpPr>
          <a:xfrm>
            <a:off x="1000093" y="2621814"/>
            <a:ext cx="140792" cy="140258"/>
            <a:chOff x="3427964" y="2244682"/>
            <a:chExt cx="225891" cy="225034"/>
          </a:xfrm>
        </p:grpSpPr>
        <p:sp>
          <p:nvSpPr>
            <p:cNvPr id="23" name="Elipse 22">
              <a:extLst>
                <a:ext uri="{FF2B5EF4-FFF2-40B4-BE49-F238E27FC236}">
                  <a16:creationId xmlns:a16="http://schemas.microsoft.com/office/drawing/2014/main" id="{8374A283-F08D-1549-AFE4-7E1A27D66F98}"/>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4" name="Elipse 23">
              <a:extLst>
                <a:ext uri="{FF2B5EF4-FFF2-40B4-BE49-F238E27FC236}">
                  <a16:creationId xmlns:a16="http://schemas.microsoft.com/office/drawing/2014/main" id="{71DC4ED0-8338-F548-A935-A55731105A4A}"/>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25" name="Agrupar 26">
            <a:extLst>
              <a:ext uri="{FF2B5EF4-FFF2-40B4-BE49-F238E27FC236}">
                <a16:creationId xmlns:a16="http://schemas.microsoft.com/office/drawing/2014/main" id="{76D3B942-B090-C946-84B2-814A2103F940}"/>
              </a:ext>
            </a:extLst>
          </p:cNvPr>
          <p:cNvGrpSpPr/>
          <p:nvPr/>
        </p:nvGrpSpPr>
        <p:grpSpPr>
          <a:xfrm>
            <a:off x="1000093" y="3432086"/>
            <a:ext cx="140792" cy="140258"/>
            <a:chOff x="3427964" y="2244682"/>
            <a:chExt cx="225891" cy="225034"/>
          </a:xfrm>
        </p:grpSpPr>
        <p:sp>
          <p:nvSpPr>
            <p:cNvPr id="26" name="Elipse 25">
              <a:extLst>
                <a:ext uri="{FF2B5EF4-FFF2-40B4-BE49-F238E27FC236}">
                  <a16:creationId xmlns:a16="http://schemas.microsoft.com/office/drawing/2014/main" id="{006E91AB-4D24-464B-8A81-667EFD7A5C47}"/>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7" name="Elipse 26">
              <a:extLst>
                <a:ext uri="{FF2B5EF4-FFF2-40B4-BE49-F238E27FC236}">
                  <a16:creationId xmlns:a16="http://schemas.microsoft.com/office/drawing/2014/main" id="{07CB863B-00BD-2E4F-B69A-C12F9F3E7D7C}"/>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28" name="Agrupar 29">
            <a:extLst>
              <a:ext uri="{FF2B5EF4-FFF2-40B4-BE49-F238E27FC236}">
                <a16:creationId xmlns:a16="http://schemas.microsoft.com/office/drawing/2014/main" id="{9497F0E5-39B6-A547-8ECA-FA8C8A0B2406}"/>
              </a:ext>
            </a:extLst>
          </p:cNvPr>
          <p:cNvGrpSpPr/>
          <p:nvPr/>
        </p:nvGrpSpPr>
        <p:grpSpPr>
          <a:xfrm>
            <a:off x="1000093" y="1769712"/>
            <a:ext cx="140792" cy="140258"/>
            <a:chOff x="3427964" y="2244682"/>
            <a:chExt cx="225891" cy="225034"/>
          </a:xfrm>
        </p:grpSpPr>
        <p:sp>
          <p:nvSpPr>
            <p:cNvPr id="29" name="Elipse 28">
              <a:extLst>
                <a:ext uri="{FF2B5EF4-FFF2-40B4-BE49-F238E27FC236}">
                  <a16:creationId xmlns:a16="http://schemas.microsoft.com/office/drawing/2014/main" id="{444A9DA0-0B44-0E45-89F2-EB8240061831}"/>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0" name="Elipse 29">
              <a:extLst>
                <a:ext uri="{FF2B5EF4-FFF2-40B4-BE49-F238E27FC236}">
                  <a16:creationId xmlns:a16="http://schemas.microsoft.com/office/drawing/2014/main" id="{DD4A5772-34E7-9D4A-954D-CC0FBA5037E5}"/>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3" name="Grupo 2">
            <a:extLst>
              <a:ext uri="{FF2B5EF4-FFF2-40B4-BE49-F238E27FC236}">
                <a16:creationId xmlns:a16="http://schemas.microsoft.com/office/drawing/2014/main" id="{DF616DC4-E744-3648-B7BC-F5D665DF8163}"/>
              </a:ext>
            </a:extLst>
          </p:cNvPr>
          <p:cNvGrpSpPr/>
          <p:nvPr/>
        </p:nvGrpSpPr>
        <p:grpSpPr>
          <a:xfrm>
            <a:off x="4751387" y="1501751"/>
            <a:ext cx="3849761" cy="2568728"/>
            <a:chOff x="4751387" y="1501751"/>
            <a:chExt cx="3849761" cy="2568728"/>
          </a:xfrm>
        </p:grpSpPr>
        <p:sp>
          <p:nvSpPr>
            <p:cNvPr id="32" name="28 Flecha derecha">
              <a:extLst>
                <a:ext uri="{FF2B5EF4-FFF2-40B4-BE49-F238E27FC236}">
                  <a16:creationId xmlns:a16="http://schemas.microsoft.com/office/drawing/2014/main" id="{A7BCAD46-622B-8243-A17E-F1167C807154}"/>
                </a:ext>
              </a:extLst>
            </p:cNvPr>
            <p:cNvSpPr/>
            <p:nvPr/>
          </p:nvSpPr>
          <p:spPr>
            <a:xfrm rot="5400000">
              <a:off x="4264847" y="2620229"/>
              <a:ext cx="1846901" cy="261266"/>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43" name="28 Flecha derecha">
              <a:extLst>
                <a:ext uri="{FF2B5EF4-FFF2-40B4-BE49-F238E27FC236}">
                  <a16:creationId xmlns:a16="http://schemas.microsoft.com/office/drawing/2014/main" id="{1266C236-2D2B-2A42-B73F-85532CB05AA7}"/>
                </a:ext>
              </a:extLst>
            </p:cNvPr>
            <p:cNvSpPr/>
            <p:nvPr/>
          </p:nvSpPr>
          <p:spPr>
            <a:xfrm rot="5400000">
              <a:off x="4992980" y="2620230"/>
              <a:ext cx="1846901" cy="261266"/>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44" name="28 Flecha derecha">
              <a:extLst>
                <a:ext uri="{FF2B5EF4-FFF2-40B4-BE49-F238E27FC236}">
                  <a16:creationId xmlns:a16="http://schemas.microsoft.com/office/drawing/2014/main" id="{78EFB259-67E2-C149-A59C-E95BE652636E}"/>
                </a:ext>
              </a:extLst>
            </p:cNvPr>
            <p:cNvSpPr/>
            <p:nvPr/>
          </p:nvSpPr>
          <p:spPr>
            <a:xfrm rot="5400000">
              <a:off x="5771913" y="2620231"/>
              <a:ext cx="1846901" cy="261266"/>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45" name="28 Flecha derecha">
              <a:extLst>
                <a:ext uri="{FF2B5EF4-FFF2-40B4-BE49-F238E27FC236}">
                  <a16:creationId xmlns:a16="http://schemas.microsoft.com/office/drawing/2014/main" id="{E1B6C0A2-4E00-B74F-8345-B721DEAE2E09}"/>
                </a:ext>
              </a:extLst>
            </p:cNvPr>
            <p:cNvSpPr/>
            <p:nvPr/>
          </p:nvSpPr>
          <p:spPr>
            <a:xfrm rot="5400000">
              <a:off x="6516980" y="2620232"/>
              <a:ext cx="1846901" cy="261266"/>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46" name="28 Flecha derecha">
              <a:extLst>
                <a:ext uri="{FF2B5EF4-FFF2-40B4-BE49-F238E27FC236}">
                  <a16:creationId xmlns:a16="http://schemas.microsoft.com/office/drawing/2014/main" id="{0268D0B9-E9B0-FC47-BD4B-766DC211C029}"/>
                </a:ext>
              </a:extLst>
            </p:cNvPr>
            <p:cNvSpPr/>
            <p:nvPr/>
          </p:nvSpPr>
          <p:spPr>
            <a:xfrm rot="5400000">
              <a:off x="7311197" y="2620234"/>
              <a:ext cx="1846901" cy="261266"/>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33" name="Rectángulo redondeado 32">
              <a:extLst>
                <a:ext uri="{FF2B5EF4-FFF2-40B4-BE49-F238E27FC236}">
                  <a16:creationId xmlns:a16="http://schemas.microsoft.com/office/drawing/2014/main" id="{6945FD08-5B3F-A644-A79D-E6CCE705DADF}"/>
                </a:ext>
              </a:extLst>
            </p:cNvPr>
            <p:cNvSpPr/>
            <p:nvPr/>
          </p:nvSpPr>
          <p:spPr>
            <a:xfrm>
              <a:off x="5536214" y="2997613"/>
              <a:ext cx="745067" cy="397430"/>
            </a:xfrm>
            <a:prstGeom prst="roundRect">
              <a:avLst>
                <a:gd name="adj" fmla="val 1948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900" b="1" dirty="0">
                  <a:solidFill>
                    <a:schemeClr val="tx1"/>
                  </a:solidFill>
                  <a:latin typeface="Calibri" charset="0"/>
                  <a:ea typeface="Calibri" charset="0"/>
                  <a:cs typeface="Calibri" charset="0"/>
                </a:rPr>
                <a:t>Minorista</a:t>
              </a:r>
            </a:p>
          </p:txBody>
        </p:sp>
        <p:sp>
          <p:nvSpPr>
            <p:cNvPr id="34" name="Rectángulo redondeado 33">
              <a:extLst>
                <a:ext uri="{FF2B5EF4-FFF2-40B4-BE49-F238E27FC236}">
                  <a16:creationId xmlns:a16="http://schemas.microsoft.com/office/drawing/2014/main" id="{F061CD69-BD9B-A046-9C20-9D5E4CB2543F}"/>
                </a:ext>
              </a:extLst>
            </p:cNvPr>
            <p:cNvSpPr/>
            <p:nvPr/>
          </p:nvSpPr>
          <p:spPr>
            <a:xfrm>
              <a:off x="6306680" y="2997613"/>
              <a:ext cx="745067" cy="397430"/>
            </a:xfrm>
            <a:prstGeom prst="roundRect">
              <a:avLst>
                <a:gd name="adj" fmla="val 1948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900" b="1" dirty="0">
                  <a:solidFill>
                    <a:schemeClr val="tx1"/>
                  </a:solidFill>
                  <a:latin typeface="Calibri" charset="0"/>
                  <a:ea typeface="Calibri" charset="0"/>
                  <a:cs typeface="Calibri" charset="0"/>
                </a:rPr>
                <a:t>Minorista</a:t>
              </a:r>
            </a:p>
          </p:txBody>
        </p:sp>
        <p:sp>
          <p:nvSpPr>
            <p:cNvPr id="35" name="Rectángulo redondeado 34">
              <a:extLst>
                <a:ext uri="{FF2B5EF4-FFF2-40B4-BE49-F238E27FC236}">
                  <a16:creationId xmlns:a16="http://schemas.microsoft.com/office/drawing/2014/main" id="{DFB32A96-0587-3A48-AEBF-3ADFB1076887}"/>
                </a:ext>
              </a:extLst>
            </p:cNvPr>
            <p:cNvSpPr/>
            <p:nvPr/>
          </p:nvSpPr>
          <p:spPr>
            <a:xfrm>
              <a:off x="7856081" y="2997613"/>
              <a:ext cx="745067" cy="397430"/>
            </a:xfrm>
            <a:prstGeom prst="roundRect">
              <a:avLst>
                <a:gd name="adj" fmla="val 1948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900" b="1" dirty="0">
                  <a:solidFill>
                    <a:schemeClr val="tx1"/>
                  </a:solidFill>
                  <a:latin typeface="Calibri" charset="0"/>
                  <a:ea typeface="Calibri" charset="0"/>
                  <a:cs typeface="Calibri" charset="0"/>
                </a:rPr>
                <a:t>Minorista</a:t>
              </a:r>
            </a:p>
          </p:txBody>
        </p:sp>
        <p:sp>
          <p:nvSpPr>
            <p:cNvPr id="36" name="Rectángulo redondeado 35">
              <a:extLst>
                <a:ext uri="{FF2B5EF4-FFF2-40B4-BE49-F238E27FC236}">
                  <a16:creationId xmlns:a16="http://schemas.microsoft.com/office/drawing/2014/main" id="{7A2B2CCE-8532-9647-80C4-926BB9D1F014}"/>
                </a:ext>
              </a:extLst>
            </p:cNvPr>
            <p:cNvSpPr/>
            <p:nvPr/>
          </p:nvSpPr>
          <p:spPr>
            <a:xfrm>
              <a:off x="7077148" y="2997613"/>
              <a:ext cx="745067" cy="397430"/>
            </a:xfrm>
            <a:prstGeom prst="roundRect">
              <a:avLst>
                <a:gd name="adj" fmla="val 1948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900" b="1" dirty="0">
                  <a:solidFill>
                    <a:schemeClr val="tx1"/>
                  </a:solidFill>
                  <a:latin typeface="Calibri" charset="0"/>
                  <a:ea typeface="Calibri" charset="0"/>
                  <a:cs typeface="Calibri" charset="0"/>
                </a:rPr>
                <a:t>Minorista</a:t>
              </a:r>
            </a:p>
          </p:txBody>
        </p:sp>
        <p:sp>
          <p:nvSpPr>
            <p:cNvPr id="37" name="Rectángulo redondeado 36">
              <a:extLst>
                <a:ext uri="{FF2B5EF4-FFF2-40B4-BE49-F238E27FC236}">
                  <a16:creationId xmlns:a16="http://schemas.microsoft.com/office/drawing/2014/main" id="{29630D84-D173-4B4F-A413-DEE6D2E3C84C}"/>
                </a:ext>
              </a:extLst>
            </p:cNvPr>
            <p:cNvSpPr/>
            <p:nvPr/>
          </p:nvSpPr>
          <p:spPr>
            <a:xfrm>
              <a:off x="6306680" y="2455746"/>
              <a:ext cx="745067" cy="397430"/>
            </a:xfrm>
            <a:prstGeom prst="roundRect">
              <a:avLst>
                <a:gd name="adj" fmla="val 1948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900" b="1" dirty="0">
                  <a:solidFill>
                    <a:schemeClr val="tx1"/>
                  </a:solidFill>
                  <a:latin typeface="Calibri" charset="0"/>
                  <a:ea typeface="Calibri" charset="0"/>
                  <a:cs typeface="Calibri" charset="0"/>
                </a:rPr>
                <a:t>Mayorista</a:t>
              </a:r>
            </a:p>
          </p:txBody>
        </p:sp>
        <p:sp>
          <p:nvSpPr>
            <p:cNvPr id="39" name="Rectángulo redondeado 38">
              <a:extLst>
                <a:ext uri="{FF2B5EF4-FFF2-40B4-BE49-F238E27FC236}">
                  <a16:creationId xmlns:a16="http://schemas.microsoft.com/office/drawing/2014/main" id="{CA5549BC-FF69-884C-8CD8-B9FC1915EE12}"/>
                </a:ext>
              </a:extLst>
            </p:cNvPr>
            <p:cNvSpPr/>
            <p:nvPr/>
          </p:nvSpPr>
          <p:spPr>
            <a:xfrm>
              <a:off x="7085614" y="2455746"/>
              <a:ext cx="745067" cy="397430"/>
            </a:xfrm>
            <a:prstGeom prst="roundRect">
              <a:avLst>
                <a:gd name="adj" fmla="val 1948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900" b="1" dirty="0">
                  <a:solidFill>
                    <a:schemeClr val="tx1"/>
                  </a:solidFill>
                  <a:latin typeface="Calibri" charset="0"/>
                  <a:ea typeface="Calibri" charset="0"/>
                  <a:cs typeface="Calibri" charset="0"/>
                </a:rPr>
                <a:t>Mayorista</a:t>
              </a:r>
            </a:p>
          </p:txBody>
        </p:sp>
        <p:sp>
          <p:nvSpPr>
            <p:cNvPr id="40" name="Rectángulo redondeado 39">
              <a:extLst>
                <a:ext uri="{FF2B5EF4-FFF2-40B4-BE49-F238E27FC236}">
                  <a16:creationId xmlns:a16="http://schemas.microsoft.com/office/drawing/2014/main" id="{19E54965-C9FB-E54A-A8DF-AE79119CA7D5}"/>
                </a:ext>
              </a:extLst>
            </p:cNvPr>
            <p:cNvSpPr/>
            <p:nvPr/>
          </p:nvSpPr>
          <p:spPr>
            <a:xfrm>
              <a:off x="7856081" y="2455746"/>
              <a:ext cx="745067" cy="397430"/>
            </a:xfrm>
            <a:prstGeom prst="roundRect">
              <a:avLst>
                <a:gd name="adj" fmla="val 1948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900" b="1" dirty="0">
                  <a:solidFill>
                    <a:schemeClr val="tx1"/>
                  </a:solidFill>
                  <a:latin typeface="Calibri" charset="0"/>
                  <a:ea typeface="Calibri" charset="0"/>
                  <a:cs typeface="Calibri" charset="0"/>
                </a:rPr>
                <a:t>Mayorista</a:t>
              </a:r>
            </a:p>
            <a:p>
              <a:pPr algn="ctr" eaLnBrk="1" hangingPunct="1">
                <a:defRPr/>
              </a:pPr>
              <a:r>
                <a:rPr lang="es-PE" sz="900" b="1" dirty="0">
                  <a:solidFill>
                    <a:schemeClr val="tx1"/>
                  </a:solidFill>
                  <a:latin typeface="Calibri" charset="0"/>
                  <a:ea typeface="Calibri" charset="0"/>
                  <a:cs typeface="Calibri" charset="0"/>
                </a:rPr>
                <a:t>de destino</a:t>
              </a:r>
            </a:p>
          </p:txBody>
        </p:sp>
        <p:sp>
          <p:nvSpPr>
            <p:cNvPr id="41" name="Rectángulo redondeado 40">
              <a:extLst>
                <a:ext uri="{FF2B5EF4-FFF2-40B4-BE49-F238E27FC236}">
                  <a16:creationId xmlns:a16="http://schemas.microsoft.com/office/drawing/2014/main" id="{09961884-9A53-824A-AA90-0B8B7CD3A376}"/>
                </a:ext>
              </a:extLst>
            </p:cNvPr>
            <p:cNvSpPr/>
            <p:nvPr/>
          </p:nvSpPr>
          <p:spPr>
            <a:xfrm>
              <a:off x="7085614" y="1964679"/>
              <a:ext cx="745067" cy="397430"/>
            </a:xfrm>
            <a:prstGeom prst="roundRect">
              <a:avLst>
                <a:gd name="adj" fmla="val 1948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900" b="1" dirty="0">
                  <a:solidFill>
                    <a:schemeClr val="tx1"/>
                  </a:solidFill>
                  <a:latin typeface="Calibri" charset="0"/>
                  <a:ea typeface="Calibri" charset="0"/>
                  <a:cs typeface="Calibri" charset="0"/>
                </a:rPr>
                <a:t>Agente</a:t>
              </a:r>
            </a:p>
          </p:txBody>
        </p:sp>
        <p:sp>
          <p:nvSpPr>
            <p:cNvPr id="42" name="Rectángulo redondeado 41">
              <a:extLst>
                <a:ext uri="{FF2B5EF4-FFF2-40B4-BE49-F238E27FC236}">
                  <a16:creationId xmlns:a16="http://schemas.microsoft.com/office/drawing/2014/main" id="{5FA4D2B7-5B1B-894B-ACD6-9BC762708F4B}"/>
                </a:ext>
              </a:extLst>
            </p:cNvPr>
            <p:cNvSpPr/>
            <p:nvPr/>
          </p:nvSpPr>
          <p:spPr>
            <a:xfrm>
              <a:off x="7856081" y="1964679"/>
              <a:ext cx="745067" cy="397430"/>
            </a:xfrm>
            <a:prstGeom prst="roundRect">
              <a:avLst>
                <a:gd name="adj" fmla="val 1948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900" b="1" dirty="0">
                  <a:solidFill>
                    <a:schemeClr val="tx1"/>
                  </a:solidFill>
                  <a:latin typeface="Calibri" charset="0"/>
                  <a:ea typeface="Calibri" charset="0"/>
                  <a:cs typeface="Calibri" charset="0"/>
                </a:rPr>
                <a:t>Mayorista</a:t>
              </a:r>
            </a:p>
            <a:p>
              <a:pPr algn="ctr" eaLnBrk="1" hangingPunct="1">
                <a:defRPr/>
              </a:pPr>
              <a:r>
                <a:rPr lang="es-PE" sz="900" b="1" dirty="0">
                  <a:solidFill>
                    <a:schemeClr val="tx1"/>
                  </a:solidFill>
                  <a:latin typeface="Calibri" charset="0"/>
                  <a:ea typeface="Calibri" charset="0"/>
                  <a:cs typeface="Calibri" charset="0"/>
                </a:rPr>
                <a:t>de origen</a:t>
              </a:r>
            </a:p>
          </p:txBody>
        </p:sp>
        <p:sp>
          <p:nvSpPr>
            <p:cNvPr id="31" name="Redondear rectángulo de esquina del mismo lado 30">
              <a:extLst>
                <a:ext uri="{FF2B5EF4-FFF2-40B4-BE49-F238E27FC236}">
                  <a16:creationId xmlns:a16="http://schemas.microsoft.com/office/drawing/2014/main" id="{0B0C2FAD-A9FA-8C41-942E-E54DDE61774D}"/>
                </a:ext>
              </a:extLst>
            </p:cNvPr>
            <p:cNvSpPr/>
            <p:nvPr/>
          </p:nvSpPr>
          <p:spPr>
            <a:xfrm>
              <a:off x="4751388" y="1501751"/>
              <a:ext cx="3849760" cy="367308"/>
            </a:xfrm>
            <a:prstGeom prst="round2SameRect">
              <a:avLst>
                <a:gd name="adj1" fmla="val 19070"/>
                <a:gd name="adj2" fmla="val 0"/>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300" b="1" dirty="0">
                  <a:latin typeface="Calibri" panose="020F0502020204030204" pitchFamily="34" charset="0"/>
                </a:rPr>
                <a:t>Productores de bienes de negocios</a:t>
              </a:r>
            </a:p>
          </p:txBody>
        </p:sp>
        <p:sp>
          <p:nvSpPr>
            <p:cNvPr id="47" name="Redondear rectángulo de esquina del mismo lado 46">
              <a:extLst>
                <a:ext uri="{FF2B5EF4-FFF2-40B4-BE49-F238E27FC236}">
                  <a16:creationId xmlns:a16="http://schemas.microsoft.com/office/drawing/2014/main" id="{450ACC8C-5C4C-D045-95C4-04863178D34A}"/>
                </a:ext>
              </a:extLst>
            </p:cNvPr>
            <p:cNvSpPr/>
            <p:nvPr/>
          </p:nvSpPr>
          <p:spPr>
            <a:xfrm rot="10800000">
              <a:off x="4751387" y="3703171"/>
              <a:ext cx="3849759" cy="367308"/>
            </a:xfrm>
            <a:prstGeom prst="round2SameRect">
              <a:avLst>
                <a:gd name="adj1" fmla="val 19070"/>
                <a:gd name="adj2" fmla="val 0"/>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b="1" dirty="0">
                <a:latin typeface="Calibri" panose="020F0502020204030204" pitchFamily="34" charset="0"/>
              </a:endParaRPr>
            </a:p>
          </p:txBody>
        </p:sp>
        <p:sp>
          <p:nvSpPr>
            <p:cNvPr id="48" name="Rectángulo 47">
              <a:extLst>
                <a:ext uri="{FF2B5EF4-FFF2-40B4-BE49-F238E27FC236}">
                  <a16:creationId xmlns:a16="http://schemas.microsoft.com/office/drawing/2014/main" id="{B94D05DE-3C4D-E641-9608-85AF1A5F8CD7}"/>
                </a:ext>
              </a:extLst>
            </p:cNvPr>
            <p:cNvSpPr/>
            <p:nvPr/>
          </p:nvSpPr>
          <p:spPr>
            <a:xfrm>
              <a:off x="5133818" y="3775856"/>
              <a:ext cx="3107723" cy="200055"/>
            </a:xfrm>
            <a:prstGeom prst="rect">
              <a:avLst/>
            </a:prstGeom>
          </p:spPr>
          <p:txBody>
            <a:bodyPr wrap="square" lIns="0" tIns="0" rIns="0" bIns="0">
              <a:spAutoFit/>
            </a:bodyPr>
            <a:lstStyle/>
            <a:p>
              <a:pPr marL="11725" algn="ctr">
                <a:buClr>
                  <a:schemeClr val="tx1"/>
                </a:buClr>
                <a:buSzPct val="100000"/>
                <a:tabLst>
                  <a:tab pos="121285" algn="l"/>
                </a:tabLst>
              </a:pPr>
              <a:r>
                <a:rPr lang="es-ES_tradnl" sz="1300" b="1" spc="-10" dirty="0">
                  <a:solidFill>
                    <a:schemeClr val="bg1"/>
                  </a:solidFill>
                  <a:cs typeface="Source Sans Pro"/>
                </a:rPr>
                <a:t>Usuarios de negocios</a:t>
              </a:r>
            </a:p>
          </p:txBody>
        </p:sp>
      </p:grpSp>
    </p:spTree>
    <p:custDataLst>
      <p:tags r:id="rId1"/>
    </p:custDataLst>
    <p:extLst>
      <p:ext uri="{BB962C8B-B14F-4D97-AF65-F5344CB8AC3E}">
        <p14:creationId xmlns:p14="http://schemas.microsoft.com/office/powerpoint/2010/main" val="3052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p:cNvSpPr txBox="1"/>
          <p:nvPr/>
        </p:nvSpPr>
        <p:spPr>
          <a:xfrm>
            <a:off x="510069" y="925339"/>
            <a:ext cx="8130694" cy="1800493"/>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BENEFICIOS DE USAR INTERMEDIARIOS  </a:t>
            </a:r>
          </a:p>
          <a:p>
            <a:pPr marL="182563" indent="-171450">
              <a:buClr>
                <a:schemeClr val="tx1"/>
              </a:buClr>
              <a:buSzPct val="100000"/>
              <a:buFont typeface="Arial" charset="0"/>
              <a:buChar char="•"/>
              <a:tabLst>
                <a:tab pos="120650" algn="l"/>
              </a:tabLst>
            </a:pPr>
            <a:r>
              <a:rPr lang="en-US" sz="1600" spc="-10" dirty="0">
                <a:cs typeface="Source Sans Pro"/>
              </a:rPr>
              <a:t>Eficiencia del intermediario para entregar los productos a disposición de los mercados objetivos. </a:t>
            </a:r>
          </a:p>
          <a:p>
            <a:pPr marL="182563" indent="-171450">
              <a:buClr>
                <a:schemeClr val="tx1"/>
              </a:buClr>
              <a:buSzPct val="100000"/>
              <a:buFont typeface="Arial" charset="0"/>
              <a:buChar char="•"/>
              <a:tabLst>
                <a:tab pos="120650" algn="l"/>
              </a:tabLst>
            </a:pPr>
            <a:endParaRPr lang="en-US" sz="1600" spc="-10" dirty="0">
              <a:cs typeface="Source Sans Pro"/>
            </a:endParaRPr>
          </a:p>
          <a:p>
            <a:pPr marL="182563" indent="-171450">
              <a:buClr>
                <a:schemeClr val="tx1"/>
              </a:buClr>
              <a:buSzPct val="100000"/>
              <a:buFont typeface="Arial" charset="0"/>
              <a:buChar char="•"/>
              <a:tabLst>
                <a:tab pos="120650" algn="l"/>
              </a:tabLst>
            </a:pPr>
            <a:r>
              <a:rPr lang="en-US" sz="1600" spc="-10" dirty="0">
                <a:cs typeface="Source Sans Pro"/>
              </a:rPr>
              <a:t>Contactos, su experiencia, especialización, escala de operaciones, ubicación geográfica, zona comercial, capacidad económica de endeudamiento, antigüedad en el mercado.</a:t>
            </a:r>
          </a:p>
          <a:p>
            <a:pPr marL="182563" indent="-171450">
              <a:buClr>
                <a:schemeClr val="tx1"/>
              </a:buClr>
              <a:buSzPct val="100000"/>
              <a:buFont typeface="Arial" charset="0"/>
              <a:buChar char="•"/>
              <a:tabLst>
                <a:tab pos="120650" algn="l"/>
              </a:tabLst>
            </a:pPr>
            <a:endParaRPr lang="en-US" sz="1600" spc="-10" dirty="0">
              <a:cs typeface="Source Sans Pro"/>
            </a:endParaRPr>
          </a:p>
          <a:p>
            <a:pPr marL="182563" indent="-171450">
              <a:buClr>
                <a:schemeClr val="tx1"/>
              </a:buClr>
              <a:buSzPct val="100000"/>
              <a:buFont typeface="Arial" charset="0"/>
              <a:buChar char="•"/>
              <a:tabLst>
                <a:tab pos="120650" algn="l"/>
              </a:tabLst>
            </a:pPr>
            <a:r>
              <a:rPr lang="en-US" sz="1600" spc="-10" dirty="0">
                <a:cs typeface="Source Sans Pro"/>
              </a:rPr>
              <a:t>Ofrecen a las empresas (clientes) más de lo que esta puede lograr por sí misma.</a:t>
            </a:r>
          </a:p>
        </p:txBody>
      </p:sp>
      <p:pic>
        <p:nvPicPr>
          <p:cNvPr id="7" name="Picture 8"/>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2392" t="6613" r="2300" b="5071"/>
          <a:stretch/>
        </p:blipFill>
        <p:spPr bwMode="auto">
          <a:xfrm>
            <a:off x="1429595" y="3112618"/>
            <a:ext cx="3913094" cy="1966719"/>
          </a:xfrm>
          <a:prstGeom prst="rect">
            <a:avLst/>
          </a:prstGeom>
          <a:noFill/>
          <a:ln w="12700">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5">
            <a:extLst>
              <a:ext uri="{FF2B5EF4-FFF2-40B4-BE49-F238E27FC236}">
                <a16:creationId xmlns:a16="http://schemas.microsoft.com/office/drawing/2014/main" id="{E347DE66-B6FD-4F46-B5CD-F4DB65D6F44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CANALES DE DISTRIBUCIÓN Y SUS ESTRATEGIAS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83D3A8F6-3293-5F4D-B574-A9A5FEC392A5}"/>
              </a:ext>
            </a:extLst>
          </p:cNvPr>
          <p:cNvPicPr>
            <a:picLocks noChangeAspect="1"/>
          </p:cNvPicPr>
          <p:nvPr/>
        </p:nvPicPr>
        <p:blipFill>
          <a:blip r:embed="rId5"/>
          <a:stretch>
            <a:fillRect/>
          </a:stretch>
        </p:blipFill>
        <p:spPr>
          <a:xfrm>
            <a:off x="5518799" y="4698053"/>
            <a:ext cx="2515818" cy="430549"/>
          </a:xfrm>
          <a:prstGeom prst="rect">
            <a:avLst/>
          </a:prstGeom>
        </p:spPr>
      </p:pic>
      <p:sp>
        <p:nvSpPr>
          <p:cNvPr id="9" name="Rectángulo redondeado 8">
            <a:extLst>
              <a:ext uri="{FF2B5EF4-FFF2-40B4-BE49-F238E27FC236}">
                <a16:creationId xmlns:a16="http://schemas.microsoft.com/office/drawing/2014/main" id="{2EB72AA6-69A0-014A-B304-060895A1053A}"/>
              </a:ext>
            </a:extLst>
          </p:cNvPr>
          <p:cNvSpPr/>
          <p:nvPr/>
        </p:nvSpPr>
        <p:spPr>
          <a:xfrm>
            <a:off x="5686405" y="3112618"/>
            <a:ext cx="2267530" cy="1519894"/>
          </a:xfrm>
          <a:prstGeom prst="roundRect">
            <a:avLst>
              <a:gd name="adj" fmla="val 7100"/>
            </a:avLst>
          </a:prstGeom>
          <a:solidFill>
            <a:srgbClr val="FFD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400" dirty="0">
                <a:solidFill>
                  <a:schemeClr val="tx1"/>
                </a:solidFill>
                <a:latin typeface="Calibri"/>
                <a:cs typeface="Calibri"/>
              </a:rPr>
              <a:t>El uso de intermediarios, se explica en gran medida, por su mayor eficiencia para poner los productos a disposición de los clientes.</a:t>
            </a:r>
          </a:p>
        </p:txBody>
      </p:sp>
    </p:spTree>
    <p:custDataLst>
      <p:tags r:id="rId1"/>
    </p:custDataLst>
    <p:extLst>
      <p:ext uri="{BB962C8B-B14F-4D97-AF65-F5344CB8AC3E}">
        <p14:creationId xmlns:p14="http://schemas.microsoft.com/office/powerpoint/2010/main" val="64395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p:cNvSpPr txBox="1"/>
          <p:nvPr/>
        </p:nvSpPr>
        <p:spPr>
          <a:xfrm>
            <a:off x="503238" y="1521765"/>
            <a:ext cx="8172450" cy="738664"/>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Canal largo y canal corto </a:t>
            </a:r>
          </a:p>
          <a:p>
            <a:pPr marL="11113">
              <a:buClr>
                <a:schemeClr val="tx1"/>
              </a:buClr>
              <a:buSzPct val="100000"/>
              <a:tabLst>
                <a:tab pos="120650" algn="l"/>
              </a:tabLst>
            </a:pPr>
            <a:r>
              <a:rPr lang="en-US" sz="1600" spc="-10" dirty="0">
                <a:cs typeface="Source Sans Pro"/>
              </a:rPr>
              <a:t>Dependiendo del producto a distribuir; si el producto es de consumo masivo, el canal será largo y si el producto es más sofisticado técnicamente será corto. </a:t>
            </a:r>
          </a:p>
        </p:txBody>
      </p:sp>
      <p:sp>
        <p:nvSpPr>
          <p:cNvPr id="9" name="Rectangle 5">
            <a:extLst>
              <a:ext uri="{FF2B5EF4-FFF2-40B4-BE49-F238E27FC236}">
                <a16:creationId xmlns:a16="http://schemas.microsoft.com/office/drawing/2014/main" id="{E1CBBB9E-935C-0A47-B8A4-D28E4836512D}"/>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CANALES DE DISTRIBUCIÓN Y SUS ESTRATEGIAS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6" name="Rectángulo redondeado 5">
            <a:extLst>
              <a:ext uri="{FF2B5EF4-FFF2-40B4-BE49-F238E27FC236}">
                <a16:creationId xmlns:a16="http://schemas.microsoft.com/office/drawing/2014/main" id="{6FAA2C80-25B6-3745-827C-FD7BDA78B577}"/>
              </a:ext>
            </a:extLst>
          </p:cNvPr>
          <p:cNvSpPr/>
          <p:nvPr/>
        </p:nvSpPr>
        <p:spPr>
          <a:xfrm>
            <a:off x="510693" y="917245"/>
            <a:ext cx="2434213" cy="39244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b="1" dirty="0">
                <a:ea typeface="Arial" charset="0"/>
                <a:cs typeface="Arial" charset="0"/>
              </a:rPr>
              <a:t>EXTENSIÓN DE LOS CANALES</a:t>
            </a:r>
          </a:p>
        </p:txBody>
      </p:sp>
      <p:grpSp>
        <p:nvGrpSpPr>
          <p:cNvPr id="10" name="Agrupar 14">
            <a:extLst>
              <a:ext uri="{FF2B5EF4-FFF2-40B4-BE49-F238E27FC236}">
                <a16:creationId xmlns:a16="http://schemas.microsoft.com/office/drawing/2014/main" id="{AE10605B-5274-0C47-83E2-88834340A8A2}"/>
              </a:ext>
            </a:extLst>
          </p:cNvPr>
          <p:cNvGrpSpPr/>
          <p:nvPr/>
        </p:nvGrpSpPr>
        <p:grpSpPr>
          <a:xfrm>
            <a:off x="326977" y="954195"/>
            <a:ext cx="390771" cy="318544"/>
            <a:chOff x="5892512" y="2805541"/>
            <a:chExt cx="459474" cy="403823"/>
          </a:xfrm>
        </p:grpSpPr>
        <p:sp>
          <p:nvSpPr>
            <p:cNvPr id="11" name="Elipse 10">
              <a:extLst>
                <a:ext uri="{FF2B5EF4-FFF2-40B4-BE49-F238E27FC236}">
                  <a16:creationId xmlns:a16="http://schemas.microsoft.com/office/drawing/2014/main" id="{8556B6FE-C50B-4A45-A400-91A5D38C6BFB}"/>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2" name="Elipse 11">
              <a:extLst>
                <a:ext uri="{FF2B5EF4-FFF2-40B4-BE49-F238E27FC236}">
                  <a16:creationId xmlns:a16="http://schemas.microsoft.com/office/drawing/2014/main" id="{EC20156D-8292-6244-8537-F5572322776E}"/>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3" name="Triángulo 12">
              <a:extLst>
                <a:ext uri="{FF2B5EF4-FFF2-40B4-BE49-F238E27FC236}">
                  <a16:creationId xmlns:a16="http://schemas.microsoft.com/office/drawing/2014/main" id="{DCD13E9C-07C7-104C-8D44-0594CBD34067}"/>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pic>
        <p:nvPicPr>
          <p:cNvPr id="3" name="Imagen 2">
            <a:extLst>
              <a:ext uri="{FF2B5EF4-FFF2-40B4-BE49-F238E27FC236}">
                <a16:creationId xmlns:a16="http://schemas.microsoft.com/office/drawing/2014/main" id="{6F5ADE53-8896-3A4B-9019-80E87D647BC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98731" y="3258213"/>
            <a:ext cx="2790732" cy="2080555"/>
          </a:xfrm>
          <a:prstGeom prst="rect">
            <a:avLst/>
          </a:prstGeom>
        </p:spPr>
      </p:pic>
      <p:pic>
        <p:nvPicPr>
          <p:cNvPr id="14" name="Imagen 13">
            <a:extLst>
              <a:ext uri="{FF2B5EF4-FFF2-40B4-BE49-F238E27FC236}">
                <a16:creationId xmlns:a16="http://schemas.microsoft.com/office/drawing/2014/main" id="{0790C004-48C8-6C4D-B80E-AE0BF6448446}"/>
              </a:ext>
            </a:extLst>
          </p:cNvPr>
          <p:cNvPicPr>
            <a:picLocks noChangeAspect="1"/>
          </p:cNvPicPr>
          <p:nvPr/>
        </p:nvPicPr>
        <p:blipFill rotWithShape="1">
          <a:blip r:embed="rId4"/>
          <a:srcRect l="11112" t="16765" r="2096" b="17573"/>
          <a:stretch/>
        </p:blipFill>
        <p:spPr>
          <a:xfrm>
            <a:off x="974306" y="2639512"/>
            <a:ext cx="2219791" cy="1049600"/>
          </a:xfrm>
          <a:prstGeom prst="rect">
            <a:avLst/>
          </a:prstGeom>
        </p:spPr>
      </p:pic>
      <p:pic>
        <p:nvPicPr>
          <p:cNvPr id="16" name="Imagen 15">
            <a:extLst>
              <a:ext uri="{FF2B5EF4-FFF2-40B4-BE49-F238E27FC236}">
                <a16:creationId xmlns:a16="http://schemas.microsoft.com/office/drawing/2014/main" id="{09B99DBF-EBF5-954B-9969-EA4AF88F5EF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14230" y="2753211"/>
            <a:ext cx="1326850" cy="2313482"/>
          </a:xfrm>
          <a:prstGeom prst="rect">
            <a:avLst/>
          </a:prstGeom>
        </p:spPr>
      </p:pic>
      <p:pic>
        <p:nvPicPr>
          <p:cNvPr id="18" name="Imagen 17">
            <a:extLst>
              <a:ext uri="{FF2B5EF4-FFF2-40B4-BE49-F238E27FC236}">
                <a16:creationId xmlns:a16="http://schemas.microsoft.com/office/drawing/2014/main" id="{F82AC5B6-71E5-694C-A36C-57F50593F0EC}"/>
              </a:ext>
            </a:extLst>
          </p:cNvPr>
          <p:cNvPicPr>
            <a:picLocks noChangeAspect="1"/>
          </p:cNvPicPr>
          <p:nvPr/>
        </p:nvPicPr>
        <p:blipFill>
          <a:blip r:embed="rId6"/>
          <a:stretch>
            <a:fillRect/>
          </a:stretch>
        </p:blipFill>
        <p:spPr>
          <a:xfrm>
            <a:off x="6663017" y="2961789"/>
            <a:ext cx="1665312" cy="738664"/>
          </a:xfrm>
          <a:prstGeom prst="rect">
            <a:avLst/>
          </a:prstGeom>
        </p:spPr>
      </p:pic>
    </p:spTree>
    <p:custDataLst>
      <p:tags r:id="rId1"/>
    </p:custDataLst>
    <p:extLst>
      <p:ext uri="{BB962C8B-B14F-4D97-AF65-F5344CB8AC3E}">
        <p14:creationId xmlns:p14="http://schemas.microsoft.com/office/powerpoint/2010/main" val="179041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p:cNvSpPr txBox="1"/>
          <p:nvPr/>
        </p:nvSpPr>
        <p:spPr>
          <a:xfrm>
            <a:off x="510069" y="911891"/>
            <a:ext cx="3882544" cy="246221"/>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CANAL LARGO</a:t>
            </a:r>
            <a:endParaRPr lang="en-US" sz="1600" spc="-10" dirty="0">
              <a:cs typeface="Source Sans Pro"/>
            </a:endParaRPr>
          </a:p>
        </p:txBody>
      </p:sp>
      <p:sp>
        <p:nvSpPr>
          <p:cNvPr id="31" name="Rectangle 5">
            <a:extLst>
              <a:ext uri="{FF2B5EF4-FFF2-40B4-BE49-F238E27FC236}">
                <a16:creationId xmlns:a16="http://schemas.microsoft.com/office/drawing/2014/main" id="{38F1E0D9-5210-6D46-BEA5-773F99852DE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CANALES DE DISTRIBUCIÓN Y SUS ESTRATEGIAS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 name="Grupo 1">
            <a:extLst>
              <a:ext uri="{FF2B5EF4-FFF2-40B4-BE49-F238E27FC236}">
                <a16:creationId xmlns:a16="http://schemas.microsoft.com/office/drawing/2014/main" id="{8DBF08C7-FE08-D646-AC63-7C6DF63E9538}"/>
              </a:ext>
            </a:extLst>
          </p:cNvPr>
          <p:cNvGrpSpPr/>
          <p:nvPr/>
        </p:nvGrpSpPr>
        <p:grpSpPr>
          <a:xfrm>
            <a:off x="756592" y="1646583"/>
            <a:ext cx="7630815" cy="2884906"/>
            <a:chOff x="510069" y="1611859"/>
            <a:chExt cx="7997146" cy="3023401"/>
          </a:xfrm>
        </p:grpSpPr>
        <p:sp>
          <p:nvSpPr>
            <p:cNvPr id="61" name="28 Flecha derecha">
              <a:extLst>
                <a:ext uri="{FF2B5EF4-FFF2-40B4-BE49-F238E27FC236}">
                  <a16:creationId xmlns:a16="http://schemas.microsoft.com/office/drawing/2014/main" id="{DE3BB4F8-7CFA-A146-A421-B11D57D07A29}"/>
                </a:ext>
              </a:extLst>
            </p:cNvPr>
            <p:cNvSpPr/>
            <p:nvPr/>
          </p:nvSpPr>
          <p:spPr>
            <a:xfrm rot="5400000">
              <a:off x="4963445" y="2911986"/>
              <a:ext cx="2105847" cy="261266"/>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60" name="28 Flecha derecha">
              <a:extLst>
                <a:ext uri="{FF2B5EF4-FFF2-40B4-BE49-F238E27FC236}">
                  <a16:creationId xmlns:a16="http://schemas.microsoft.com/office/drawing/2014/main" id="{8C5592A3-2096-1142-AA46-812F60D1A37D}"/>
                </a:ext>
              </a:extLst>
            </p:cNvPr>
            <p:cNvSpPr/>
            <p:nvPr/>
          </p:nvSpPr>
          <p:spPr>
            <a:xfrm rot="5400000">
              <a:off x="3302733" y="2911985"/>
              <a:ext cx="2105847" cy="261266"/>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48" name="28 Flecha derecha">
              <a:extLst>
                <a:ext uri="{FF2B5EF4-FFF2-40B4-BE49-F238E27FC236}">
                  <a16:creationId xmlns:a16="http://schemas.microsoft.com/office/drawing/2014/main" id="{DDD8665B-E8C1-8B43-A18B-625EC00F749D}"/>
                </a:ext>
              </a:extLst>
            </p:cNvPr>
            <p:cNvSpPr/>
            <p:nvPr/>
          </p:nvSpPr>
          <p:spPr>
            <a:xfrm rot="5400000">
              <a:off x="1689086" y="2911984"/>
              <a:ext cx="2105847" cy="261266"/>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32" name="28 Flecha derecha">
              <a:extLst>
                <a:ext uri="{FF2B5EF4-FFF2-40B4-BE49-F238E27FC236}">
                  <a16:creationId xmlns:a16="http://schemas.microsoft.com/office/drawing/2014/main" id="{1E33E049-4A54-0E47-841C-BFEC49A0F418}"/>
                </a:ext>
              </a:extLst>
            </p:cNvPr>
            <p:cNvSpPr/>
            <p:nvPr/>
          </p:nvSpPr>
          <p:spPr>
            <a:xfrm rot="5400000">
              <a:off x="65017" y="2911982"/>
              <a:ext cx="2105847" cy="261266"/>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41" name="CuadroTexto 40"/>
            <p:cNvSpPr txBox="1"/>
            <p:nvPr/>
          </p:nvSpPr>
          <p:spPr>
            <a:xfrm>
              <a:off x="2767495" y="2309353"/>
              <a:ext cx="1097959" cy="276999"/>
            </a:xfrm>
            <a:prstGeom prst="rect">
              <a:avLst/>
            </a:prstGeom>
            <a:noFill/>
          </p:spPr>
          <p:txBody>
            <a:bodyPr wrap="square" rtlCol="0">
              <a:spAutoFit/>
            </a:bodyPr>
            <a:lstStyle/>
            <a:p>
              <a:pPr algn="ctr"/>
              <a:r>
                <a:rPr lang="es-ES_tradnl" sz="1200" b="1" dirty="0">
                  <a:solidFill>
                    <a:schemeClr val="bg1"/>
                  </a:solidFill>
                </a:rPr>
                <a:t>Agente</a:t>
              </a:r>
            </a:p>
          </p:txBody>
        </p:sp>
        <p:sp>
          <p:nvSpPr>
            <p:cNvPr id="3" name="Rectángulo redondeado 2"/>
            <p:cNvSpPr/>
            <p:nvPr/>
          </p:nvSpPr>
          <p:spPr>
            <a:xfrm>
              <a:off x="510069" y="1611859"/>
              <a:ext cx="6139542" cy="423636"/>
            </a:xfrm>
            <a:prstGeom prst="roundRect">
              <a:avLst/>
            </a:prstGeom>
            <a:solidFill>
              <a:srgbClr val="92C14E"/>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s-ES_tradnl" sz="1300" dirty="0">
                  <a:solidFill>
                    <a:schemeClr val="bg1"/>
                  </a:solidFill>
                </a:rPr>
                <a:t>Productores de bienes de negocios</a:t>
              </a:r>
            </a:p>
          </p:txBody>
        </p:sp>
        <p:sp>
          <p:nvSpPr>
            <p:cNvPr id="54" name="Rectángulo redondeado 53"/>
            <p:cNvSpPr/>
            <p:nvPr/>
          </p:nvSpPr>
          <p:spPr>
            <a:xfrm>
              <a:off x="510069" y="4211624"/>
              <a:ext cx="6139542" cy="423636"/>
            </a:xfrm>
            <a:prstGeom prst="roundRect">
              <a:avLst/>
            </a:prstGeom>
            <a:solidFill>
              <a:srgbClr val="92C14E"/>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s-ES_tradnl" sz="1300" dirty="0">
                  <a:solidFill>
                    <a:schemeClr val="bg1"/>
                  </a:solidFill>
                </a:rPr>
                <a:t>Usuarios de negocios</a:t>
              </a:r>
            </a:p>
          </p:txBody>
        </p:sp>
        <p:sp>
          <p:nvSpPr>
            <p:cNvPr id="57" name="Rectángulo 56"/>
            <p:cNvSpPr/>
            <p:nvPr/>
          </p:nvSpPr>
          <p:spPr>
            <a:xfrm>
              <a:off x="5358799" y="1774711"/>
              <a:ext cx="1361459" cy="2386941"/>
            </a:xfrm>
            <a:prstGeom prst="rect">
              <a:avLst/>
            </a:prstGeom>
            <a:noFill/>
            <a:ln w="25400">
              <a:solidFill>
                <a:srgbClr val="EE4639"/>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s-ES_tradnl"/>
            </a:p>
          </p:txBody>
        </p:sp>
        <p:sp>
          <p:nvSpPr>
            <p:cNvPr id="33" name="Rectángulo redondeado 32">
              <a:extLst>
                <a:ext uri="{FF2B5EF4-FFF2-40B4-BE49-F238E27FC236}">
                  <a16:creationId xmlns:a16="http://schemas.microsoft.com/office/drawing/2014/main" id="{9007F26C-0A1C-3749-84DC-E7596FE07725}"/>
                </a:ext>
              </a:extLst>
            </p:cNvPr>
            <p:cNvSpPr/>
            <p:nvPr/>
          </p:nvSpPr>
          <p:spPr>
            <a:xfrm>
              <a:off x="517857" y="3445336"/>
              <a:ext cx="1215622" cy="397430"/>
            </a:xfrm>
            <a:prstGeom prst="roundRect">
              <a:avLst>
                <a:gd name="adj" fmla="val 19487"/>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100" b="1" dirty="0">
                  <a:solidFill>
                    <a:schemeClr val="bg1"/>
                  </a:solidFill>
                  <a:latin typeface="Calibri" charset="0"/>
                  <a:ea typeface="Calibri" charset="0"/>
                  <a:cs typeface="Calibri" charset="0"/>
                </a:rPr>
                <a:t>Minorista</a:t>
              </a:r>
            </a:p>
          </p:txBody>
        </p:sp>
        <p:sp>
          <p:nvSpPr>
            <p:cNvPr id="34" name="Rectángulo redondeado 33">
              <a:extLst>
                <a:ext uri="{FF2B5EF4-FFF2-40B4-BE49-F238E27FC236}">
                  <a16:creationId xmlns:a16="http://schemas.microsoft.com/office/drawing/2014/main" id="{98C33E4B-4217-9445-A9A5-3463843E7066}"/>
                </a:ext>
              </a:extLst>
            </p:cNvPr>
            <p:cNvSpPr/>
            <p:nvPr/>
          </p:nvSpPr>
          <p:spPr>
            <a:xfrm>
              <a:off x="2118057" y="3445336"/>
              <a:ext cx="1215622" cy="397430"/>
            </a:xfrm>
            <a:prstGeom prst="roundRect">
              <a:avLst>
                <a:gd name="adj" fmla="val 19487"/>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100" b="1" dirty="0">
                  <a:solidFill>
                    <a:schemeClr val="bg1"/>
                  </a:solidFill>
                  <a:latin typeface="Calibri" charset="0"/>
                  <a:ea typeface="Calibri" charset="0"/>
                  <a:cs typeface="Calibri" charset="0"/>
                </a:rPr>
                <a:t>Minorista</a:t>
              </a:r>
            </a:p>
          </p:txBody>
        </p:sp>
        <p:sp>
          <p:nvSpPr>
            <p:cNvPr id="35" name="Rectángulo redondeado 34">
              <a:extLst>
                <a:ext uri="{FF2B5EF4-FFF2-40B4-BE49-F238E27FC236}">
                  <a16:creationId xmlns:a16="http://schemas.microsoft.com/office/drawing/2014/main" id="{3552BF0A-9C21-5044-BFDC-B7D5E7755307}"/>
                </a:ext>
              </a:extLst>
            </p:cNvPr>
            <p:cNvSpPr/>
            <p:nvPr/>
          </p:nvSpPr>
          <p:spPr>
            <a:xfrm>
              <a:off x="3738428" y="3445336"/>
              <a:ext cx="1215622" cy="397430"/>
            </a:xfrm>
            <a:prstGeom prst="roundRect">
              <a:avLst>
                <a:gd name="adj" fmla="val 19487"/>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100" b="1" dirty="0">
                  <a:solidFill>
                    <a:schemeClr val="bg1"/>
                  </a:solidFill>
                  <a:latin typeface="Calibri" charset="0"/>
                  <a:ea typeface="Calibri" charset="0"/>
                  <a:cs typeface="Calibri" charset="0"/>
                </a:rPr>
                <a:t>Minorista</a:t>
              </a:r>
            </a:p>
          </p:txBody>
        </p:sp>
        <p:sp>
          <p:nvSpPr>
            <p:cNvPr id="42" name="Rectángulo redondeado 41">
              <a:extLst>
                <a:ext uri="{FF2B5EF4-FFF2-40B4-BE49-F238E27FC236}">
                  <a16:creationId xmlns:a16="http://schemas.microsoft.com/office/drawing/2014/main" id="{6A335B66-0D2A-AA46-8C71-B5E79B2F04CE}"/>
                </a:ext>
              </a:extLst>
            </p:cNvPr>
            <p:cNvSpPr/>
            <p:nvPr/>
          </p:nvSpPr>
          <p:spPr>
            <a:xfrm>
              <a:off x="5419310" y="3445336"/>
              <a:ext cx="1215622" cy="397430"/>
            </a:xfrm>
            <a:prstGeom prst="roundRect">
              <a:avLst>
                <a:gd name="adj" fmla="val 19487"/>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100" b="1" dirty="0">
                  <a:solidFill>
                    <a:schemeClr val="bg1"/>
                  </a:solidFill>
                  <a:latin typeface="Calibri" charset="0"/>
                  <a:ea typeface="Calibri" charset="0"/>
                  <a:cs typeface="Calibri" charset="0"/>
                </a:rPr>
                <a:t>Minorista</a:t>
              </a:r>
            </a:p>
          </p:txBody>
        </p:sp>
        <p:sp>
          <p:nvSpPr>
            <p:cNvPr id="43" name="Rectángulo redondeado 42">
              <a:extLst>
                <a:ext uri="{FF2B5EF4-FFF2-40B4-BE49-F238E27FC236}">
                  <a16:creationId xmlns:a16="http://schemas.microsoft.com/office/drawing/2014/main" id="{B756070E-EE46-EE4F-AB49-58D2B7FAAF4B}"/>
                </a:ext>
              </a:extLst>
            </p:cNvPr>
            <p:cNvSpPr/>
            <p:nvPr/>
          </p:nvSpPr>
          <p:spPr>
            <a:xfrm>
              <a:off x="2118057" y="2960491"/>
              <a:ext cx="1215622" cy="397430"/>
            </a:xfrm>
            <a:prstGeom prst="roundRect">
              <a:avLst>
                <a:gd name="adj" fmla="val 19487"/>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100" b="1" dirty="0">
                  <a:solidFill>
                    <a:schemeClr val="bg1"/>
                  </a:solidFill>
                  <a:latin typeface="Calibri" charset="0"/>
                  <a:ea typeface="Calibri" charset="0"/>
                  <a:cs typeface="Calibri" charset="0"/>
                </a:rPr>
                <a:t>Mayorista</a:t>
              </a:r>
            </a:p>
          </p:txBody>
        </p:sp>
        <p:sp>
          <p:nvSpPr>
            <p:cNvPr id="58" name="Rectángulo redondeado 57">
              <a:extLst>
                <a:ext uri="{FF2B5EF4-FFF2-40B4-BE49-F238E27FC236}">
                  <a16:creationId xmlns:a16="http://schemas.microsoft.com/office/drawing/2014/main" id="{7780CEE4-BDA8-1649-965D-3F9E70EEAD3F}"/>
                </a:ext>
              </a:extLst>
            </p:cNvPr>
            <p:cNvSpPr/>
            <p:nvPr/>
          </p:nvSpPr>
          <p:spPr>
            <a:xfrm>
              <a:off x="3738428" y="2960491"/>
              <a:ext cx="1215622" cy="397430"/>
            </a:xfrm>
            <a:prstGeom prst="roundRect">
              <a:avLst>
                <a:gd name="adj" fmla="val 19487"/>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100" b="1" dirty="0">
                  <a:solidFill>
                    <a:schemeClr val="bg1"/>
                  </a:solidFill>
                  <a:latin typeface="Calibri" charset="0"/>
                  <a:ea typeface="Calibri" charset="0"/>
                  <a:cs typeface="Calibri" charset="0"/>
                </a:rPr>
                <a:t>Mayorista</a:t>
              </a:r>
            </a:p>
          </p:txBody>
        </p:sp>
        <p:sp>
          <p:nvSpPr>
            <p:cNvPr id="59" name="Rectángulo redondeado 58">
              <a:extLst>
                <a:ext uri="{FF2B5EF4-FFF2-40B4-BE49-F238E27FC236}">
                  <a16:creationId xmlns:a16="http://schemas.microsoft.com/office/drawing/2014/main" id="{88AD7589-59D0-6545-9B05-E9356FAB7809}"/>
                </a:ext>
              </a:extLst>
            </p:cNvPr>
            <p:cNvSpPr/>
            <p:nvPr/>
          </p:nvSpPr>
          <p:spPr>
            <a:xfrm>
              <a:off x="5426034" y="2960491"/>
              <a:ext cx="1215622" cy="397430"/>
            </a:xfrm>
            <a:prstGeom prst="roundRect">
              <a:avLst>
                <a:gd name="adj" fmla="val 19487"/>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100" b="1" dirty="0">
                  <a:solidFill>
                    <a:schemeClr val="bg1"/>
                  </a:solidFill>
                  <a:latin typeface="Calibri" charset="0"/>
                  <a:ea typeface="Calibri" charset="0"/>
                  <a:cs typeface="Calibri" charset="0"/>
                </a:rPr>
                <a:t>Mayorista </a:t>
              </a:r>
              <a:br>
                <a:rPr lang="es-PE" sz="1100" b="1" dirty="0">
                  <a:solidFill>
                    <a:schemeClr val="bg1"/>
                  </a:solidFill>
                  <a:latin typeface="Calibri" charset="0"/>
                  <a:ea typeface="Calibri" charset="0"/>
                  <a:cs typeface="Calibri" charset="0"/>
                </a:rPr>
              </a:br>
              <a:r>
                <a:rPr lang="es-PE" sz="1100" b="1" dirty="0">
                  <a:solidFill>
                    <a:schemeClr val="bg1"/>
                  </a:solidFill>
                  <a:latin typeface="Calibri" charset="0"/>
                  <a:ea typeface="Calibri" charset="0"/>
                  <a:cs typeface="Calibri" charset="0"/>
                </a:rPr>
                <a:t>de destino</a:t>
              </a:r>
            </a:p>
          </p:txBody>
        </p:sp>
        <p:sp>
          <p:nvSpPr>
            <p:cNvPr id="62" name="Rectángulo redondeado 61">
              <a:extLst>
                <a:ext uri="{FF2B5EF4-FFF2-40B4-BE49-F238E27FC236}">
                  <a16:creationId xmlns:a16="http://schemas.microsoft.com/office/drawing/2014/main" id="{A02E0ED2-F6B9-8D46-A672-2E467AB945A2}"/>
                </a:ext>
              </a:extLst>
            </p:cNvPr>
            <p:cNvSpPr/>
            <p:nvPr/>
          </p:nvSpPr>
          <p:spPr>
            <a:xfrm>
              <a:off x="3738428" y="2234349"/>
              <a:ext cx="1215622" cy="397430"/>
            </a:xfrm>
            <a:prstGeom prst="roundRect">
              <a:avLst>
                <a:gd name="adj" fmla="val 19487"/>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100" b="1" dirty="0">
                  <a:solidFill>
                    <a:schemeClr val="bg1"/>
                  </a:solidFill>
                  <a:latin typeface="Calibri" charset="0"/>
                  <a:ea typeface="Calibri" charset="0"/>
                  <a:cs typeface="Calibri" charset="0"/>
                </a:rPr>
                <a:t>Agente</a:t>
              </a:r>
            </a:p>
          </p:txBody>
        </p:sp>
        <p:sp>
          <p:nvSpPr>
            <p:cNvPr id="65" name="Rectángulo redondeado 64">
              <a:extLst>
                <a:ext uri="{FF2B5EF4-FFF2-40B4-BE49-F238E27FC236}">
                  <a16:creationId xmlns:a16="http://schemas.microsoft.com/office/drawing/2014/main" id="{2000815F-7877-6849-B9AA-BFC011CB3769}"/>
                </a:ext>
              </a:extLst>
            </p:cNvPr>
            <p:cNvSpPr/>
            <p:nvPr/>
          </p:nvSpPr>
          <p:spPr>
            <a:xfrm>
              <a:off x="5432758" y="2234349"/>
              <a:ext cx="1215622" cy="397430"/>
            </a:xfrm>
            <a:prstGeom prst="roundRect">
              <a:avLst>
                <a:gd name="adj" fmla="val 19487"/>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100" b="1" dirty="0">
                  <a:solidFill>
                    <a:schemeClr val="bg1"/>
                  </a:solidFill>
                  <a:latin typeface="Calibri" charset="0"/>
                  <a:ea typeface="Calibri" charset="0"/>
                  <a:cs typeface="Calibri" charset="0"/>
                </a:rPr>
                <a:t>Mayorista </a:t>
              </a:r>
              <a:br>
                <a:rPr lang="es-PE" sz="1100" b="1" dirty="0">
                  <a:solidFill>
                    <a:schemeClr val="bg1"/>
                  </a:solidFill>
                  <a:latin typeface="Calibri" charset="0"/>
                  <a:ea typeface="Calibri" charset="0"/>
                  <a:cs typeface="Calibri" charset="0"/>
                </a:rPr>
              </a:br>
              <a:r>
                <a:rPr lang="es-PE" sz="1100" b="1" dirty="0">
                  <a:solidFill>
                    <a:schemeClr val="bg1"/>
                  </a:solidFill>
                  <a:latin typeface="Calibri" charset="0"/>
                  <a:ea typeface="Calibri" charset="0"/>
                  <a:cs typeface="Calibri" charset="0"/>
                </a:rPr>
                <a:t>de origen</a:t>
              </a:r>
            </a:p>
          </p:txBody>
        </p:sp>
        <p:pic>
          <p:nvPicPr>
            <p:cNvPr id="66" name="Imagen 65">
              <a:extLst>
                <a:ext uri="{FF2B5EF4-FFF2-40B4-BE49-F238E27FC236}">
                  <a16:creationId xmlns:a16="http://schemas.microsoft.com/office/drawing/2014/main" id="{8A74A5EF-6B97-FF4D-96E4-B7C1DA5BE1B3}"/>
                </a:ext>
              </a:extLst>
            </p:cNvPr>
            <p:cNvPicPr>
              <a:picLocks noChangeAspect="1"/>
            </p:cNvPicPr>
            <p:nvPr/>
          </p:nvPicPr>
          <p:blipFill>
            <a:blip r:embed="rId3"/>
            <a:stretch>
              <a:fillRect/>
            </a:stretch>
          </p:blipFill>
          <p:spPr>
            <a:xfrm>
              <a:off x="7181682" y="2663694"/>
              <a:ext cx="1127279" cy="1965512"/>
            </a:xfrm>
            <a:prstGeom prst="rect">
              <a:avLst/>
            </a:prstGeom>
          </p:spPr>
        </p:pic>
        <p:pic>
          <p:nvPicPr>
            <p:cNvPr id="67" name="Imagen 66">
              <a:extLst>
                <a:ext uri="{FF2B5EF4-FFF2-40B4-BE49-F238E27FC236}">
                  <a16:creationId xmlns:a16="http://schemas.microsoft.com/office/drawing/2014/main" id="{5D202574-1CE7-C548-A191-47C3E18A9708}"/>
                </a:ext>
              </a:extLst>
            </p:cNvPr>
            <p:cNvPicPr>
              <a:picLocks noChangeAspect="1"/>
            </p:cNvPicPr>
            <p:nvPr/>
          </p:nvPicPr>
          <p:blipFill>
            <a:blip r:embed="rId4"/>
            <a:stretch>
              <a:fillRect/>
            </a:stretch>
          </p:blipFill>
          <p:spPr>
            <a:xfrm>
              <a:off x="7101357" y="1922558"/>
              <a:ext cx="1405858" cy="623581"/>
            </a:xfrm>
            <a:prstGeom prst="rect">
              <a:avLst/>
            </a:prstGeom>
          </p:spPr>
        </p:pic>
      </p:grpSp>
    </p:spTree>
    <p:custDataLst>
      <p:tags r:id="rId1"/>
    </p:custDataLst>
    <p:extLst>
      <p:ext uri="{BB962C8B-B14F-4D97-AF65-F5344CB8AC3E}">
        <p14:creationId xmlns:p14="http://schemas.microsoft.com/office/powerpoint/2010/main" val="133397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0AFF9B3F-B360-B947-9301-E2BC7458D5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81854" y="2498424"/>
            <a:ext cx="1522670" cy="901760"/>
          </a:xfrm>
          <a:prstGeom prst="rect">
            <a:avLst/>
          </a:prstGeom>
        </p:spPr>
      </p:pic>
      <p:sp>
        <p:nvSpPr>
          <p:cNvPr id="5" name="object 7"/>
          <p:cNvSpPr txBox="1"/>
          <p:nvPr/>
        </p:nvSpPr>
        <p:spPr>
          <a:xfrm>
            <a:off x="510069" y="925339"/>
            <a:ext cx="8130694" cy="246221"/>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CANAL DIRECTO Y CANAL INDIRECTO</a:t>
            </a:r>
          </a:p>
        </p:txBody>
      </p:sp>
      <p:grpSp>
        <p:nvGrpSpPr>
          <p:cNvPr id="3" name="Grupo 2"/>
          <p:cNvGrpSpPr/>
          <p:nvPr/>
        </p:nvGrpSpPr>
        <p:grpSpPr>
          <a:xfrm>
            <a:off x="5095648" y="1909789"/>
            <a:ext cx="943770" cy="568640"/>
            <a:chOff x="4779588" y="3710244"/>
            <a:chExt cx="1591954" cy="1250182"/>
          </a:xfrm>
        </p:grpSpPr>
        <p:pic>
          <p:nvPicPr>
            <p:cNvPr id="13" name="Imagen 12"/>
            <p:cNvPicPr>
              <a:picLocks noChangeAspect="1"/>
            </p:cNvPicPr>
            <p:nvPr/>
          </p:nvPicPr>
          <p:blipFill>
            <a:blip r:embed="rId4"/>
            <a:stretch>
              <a:fillRect/>
            </a:stretch>
          </p:blipFill>
          <p:spPr>
            <a:xfrm>
              <a:off x="4779588" y="3710244"/>
              <a:ext cx="1591954" cy="503435"/>
            </a:xfrm>
            <a:prstGeom prst="rect">
              <a:avLst/>
            </a:prstGeom>
          </p:spPr>
        </p:pic>
        <p:pic>
          <p:nvPicPr>
            <p:cNvPr id="14" name="Imagen 13"/>
            <p:cNvPicPr>
              <a:picLocks noChangeAspect="1"/>
            </p:cNvPicPr>
            <p:nvPr/>
          </p:nvPicPr>
          <p:blipFill>
            <a:blip r:embed="rId5"/>
            <a:stretch>
              <a:fillRect/>
            </a:stretch>
          </p:blipFill>
          <p:spPr>
            <a:xfrm>
              <a:off x="4903354" y="4578874"/>
              <a:ext cx="1418898" cy="381552"/>
            </a:xfrm>
            <a:prstGeom prst="rect">
              <a:avLst/>
            </a:prstGeom>
          </p:spPr>
        </p:pic>
      </p:grpSp>
      <p:sp>
        <p:nvSpPr>
          <p:cNvPr id="16" name="Rectangle 5">
            <a:extLst>
              <a:ext uri="{FF2B5EF4-FFF2-40B4-BE49-F238E27FC236}">
                <a16:creationId xmlns:a16="http://schemas.microsoft.com/office/drawing/2014/main" id="{E14B618F-348B-3C43-98A9-F3F0BA8AB7F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CANALES DE DISTRIBUCIÓN Y SUS ESTRATEGIAS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cxnSp>
        <p:nvCxnSpPr>
          <p:cNvPr id="18" name="Conector recto de flecha 17">
            <a:extLst>
              <a:ext uri="{FF2B5EF4-FFF2-40B4-BE49-F238E27FC236}">
                <a16:creationId xmlns:a16="http://schemas.microsoft.com/office/drawing/2014/main" id="{25630DC0-5953-4E4C-AAE7-42137A295241}"/>
              </a:ext>
            </a:extLst>
          </p:cNvPr>
          <p:cNvCxnSpPr/>
          <p:nvPr/>
        </p:nvCxnSpPr>
        <p:spPr>
          <a:xfrm flipH="1">
            <a:off x="2889110" y="3122196"/>
            <a:ext cx="7600" cy="10"/>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3 Tabla">
            <a:extLst>
              <a:ext uri="{FF2B5EF4-FFF2-40B4-BE49-F238E27FC236}">
                <a16:creationId xmlns:a16="http://schemas.microsoft.com/office/drawing/2014/main" id="{90EEEA6B-AE6F-F745-B885-FD6C62FAB4F9}"/>
              </a:ext>
            </a:extLst>
          </p:cNvPr>
          <p:cNvGraphicFramePr>
            <a:graphicFrameLocks noGrp="1"/>
          </p:cNvGraphicFramePr>
          <p:nvPr>
            <p:extLst>
              <p:ext uri="{D42A27DB-BD31-4B8C-83A1-F6EECF244321}">
                <p14:modId xmlns:p14="http://schemas.microsoft.com/office/powerpoint/2010/main" val="1049824081"/>
              </p:ext>
            </p:extLst>
          </p:nvPr>
        </p:nvGraphicFramePr>
        <p:xfrm>
          <a:off x="1445365" y="3468841"/>
          <a:ext cx="2937355" cy="1120142"/>
        </p:xfrm>
        <a:graphic>
          <a:graphicData uri="http://schemas.openxmlformats.org/drawingml/2006/table">
            <a:tbl>
              <a:tblPr firstRow="1" firstCol="1" bandRow="1">
                <a:tableStyleId>{3B4B98B0-60AC-42C2-AFA5-B58CD77FA1E5}</a:tableStyleId>
              </a:tblPr>
              <a:tblGrid>
                <a:gridCol w="2937355">
                  <a:extLst>
                    <a:ext uri="{9D8B030D-6E8A-4147-A177-3AD203B41FA5}">
                      <a16:colId xmlns:a16="http://schemas.microsoft.com/office/drawing/2014/main" val="20000"/>
                    </a:ext>
                  </a:extLst>
                </a:gridCol>
              </a:tblGrid>
              <a:tr h="353101">
                <a:tc>
                  <a:txBody>
                    <a:bodyPr/>
                    <a:lstStyle/>
                    <a:p>
                      <a:pPr algn="ctr">
                        <a:lnSpc>
                          <a:spcPts val="1500"/>
                        </a:lnSpc>
                        <a:spcAft>
                          <a:spcPts val="0"/>
                        </a:spcAft>
                      </a:pPr>
                      <a:r>
                        <a:rPr lang="es-PE" sz="1400" dirty="0">
                          <a:solidFill>
                            <a:schemeClr val="bg1"/>
                          </a:solidFill>
                          <a:effectLst/>
                          <a:latin typeface="Calibri" charset="0"/>
                          <a:ea typeface="Calibri" charset="0"/>
                          <a:cs typeface="Calibri" charset="0"/>
                        </a:rPr>
                        <a:t>CANAL DIRECTO:</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150A0"/>
                    </a:solidFill>
                  </a:tcPr>
                </a:tc>
                <a:extLst>
                  <a:ext uri="{0D108BD9-81ED-4DB2-BD59-A6C34878D82A}">
                    <a16:rowId xmlns:a16="http://schemas.microsoft.com/office/drawing/2014/main" val="10000"/>
                  </a:ext>
                </a:extLst>
              </a:tr>
              <a:tr h="767041">
                <a:tc>
                  <a:txBody>
                    <a:bodyPr/>
                    <a:lstStyle/>
                    <a:p>
                      <a:pPr algn="ctr">
                        <a:lnSpc>
                          <a:spcPct val="100000"/>
                        </a:lnSpc>
                        <a:buClr>
                          <a:schemeClr val="tx1"/>
                        </a:buClr>
                        <a:buSzPct val="100000"/>
                        <a:tabLst>
                          <a:tab pos="120650" algn="l"/>
                        </a:tabLst>
                      </a:pPr>
                      <a:r>
                        <a:rPr lang="es-ES_tradnl" sz="1300" b="0" noProof="0" dirty="0">
                          <a:solidFill>
                            <a:srgbClr val="000000"/>
                          </a:solidFill>
                          <a:latin typeface="Calibri" charset="0"/>
                          <a:cs typeface="Calibri" charset="0"/>
                        </a:rPr>
                        <a:t>Es cuando el productor vende el producto directamente al consumidor </a:t>
                      </a:r>
                      <a:br>
                        <a:rPr lang="es-ES_tradnl" sz="1300" b="0" noProof="0" dirty="0">
                          <a:solidFill>
                            <a:srgbClr val="000000"/>
                          </a:solidFill>
                          <a:latin typeface="Calibri" charset="0"/>
                          <a:cs typeface="Calibri" charset="0"/>
                        </a:rPr>
                      </a:br>
                      <a:r>
                        <a:rPr lang="es-ES_tradnl" sz="1300" b="0" noProof="0" dirty="0">
                          <a:solidFill>
                            <a:srgbClr val="000000"/>
                          </a:solidFill>
                          <a:latin typeface="Calibri" charset="0"/>
                          <a:cs typeface="Calibri" charset="0"/>
                        </a:rPr>
                        <a:t>sin intermediarios. </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3DCED"/>
                    </a:solidFill>
                  </a:tcPr>
                </a:tc>
                <a:extLst>
                  <a:ext uri="{0D108BD9-81ED-4DB2-BD59-A6C34878D82A}">
                    <a16:rowId xmlns:a16="http://schemas.microsoft.com/office/drawing/2014/main" val="10001"/>
                  </a:ext>
                </a:extLst>
              </a:tr>
            </a:tbl>
          </a:graphicData>
        </a:graphic>
      </p:graphicFrame>
      <p:sp>
        <p:nvSpPr>
          <p:cNvPr id="20" name="Rectángulo redondeado 19">
            <a:extLst>
              <a:ext uri="{FF2B5EF4-FFF2-40B4-BE49-F238E27FC236}">
                <a16:creationId xmlns:a16="http://schemas.microsoft.com/office/drawing/2014/main" id="{2AD50A4D-79B4-B049-9D33-42AB67CBBDEF}"/>
              </a:ext>
            </a:extLst>
          </p:cNvPr>
          <p:cNvSpPr/>
          <p:nvPr/>
        </p:nvSpPr>
        <p:spPr>
          <a:xfrm>
            <a:off x="1449313" y="1735078"/>
            <a:ext cx="2939845" cy="2853905"/>
          </a:xfrm>
          <a:prstGeom prst="roundRect">
            <a:avLst>
              <a:gd name="adj" fmla="val 0"/>
            </a:avLst>
          </a:prstGeom>
          <a:noFill/>
          <a:ln>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pic>
        <p:nvPicPr>
          <p:cNvPr id="4" name="Imagen 3">
            <a:extLst>
              <a:ext uri="{FF2B5EF4-FFF2-40B4-BE49-F238E27FC236}">
                <a16:creationId xmlns:a16="http://schemas.microsoft.com/office/drawing/2014/main" id="{538DE4BB-1869-7140-B97F-16CDF79B0B58}"/>
              </a:ext>
            </a:extLst>
          </p:cNvPr>
          <p:cNvPicPr>
            <a:picLocks noChangeAspect="1"/>
          </p:cNvPicPr>
          <p:nvPr/>
        </p:nvPicPr>
        <p:blipFill>
          <a:blip r:embed="rId6"/>
          <a:stretch>
            <a:fillRect/>
          </a:stretch>
        </p:blipFill>
        <p:spPr>
          <a:xfrm>
            <a:off x="2416446" y="1856578"/>
            <a:ext cx="1053486" cy="607518"/>
          </a:xfrm>
          <a:prstGeom prst="rect">
            <a:avLst/>
          </a:prstGeom>
        </p:spPr>
      </p:pic>
      <p:cxnSp>
        <p:nvCxnSpPr>
          <p:cNvPr id="22" name="Conector recto de flecha 21">
            <a:extLst>
              <a:ext uri="{FF2B5EF4-FFF2-40B4-BE49-F238E27FC236}">
                <a16:creationId xmlns:a16="http://schemas.microsoft.com/office/drawing/2014/main" id="{CFA5CF7E-6311-3545-913C-952A444E5080}"/>
              </a:ext>
            </a:extLst>
          </p:cNvPr>
          <p:cNvCxnSpPr/>
          <p:nvPr/>
        </p:nvCxnSpPr>
        <p:spPr>
          <a:xfrm flipH="1">
            <a:off x="6210534" y="3122196"/>
            <a:ext cx="7600" cy="10"/>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3 Tabla">
            <a:extLst>
              <a:ext uri="{FF2B5EF4-FFF2-40B4-BE49-F238E27FC236}">
                <a16:creationId xmlns:a16="http://schemas.microsoft.com/office/drawing/2014/main" id="{59CCD1EF-4A75-474A-BD75-043C44D4A24D}"/>
              </a:ext>
            </a:extLst>
          </p:cNvPr>
          <p:cNvGraphicFramePr>
            <a:graphicFrameLocks noGrp="1"/>
          </p:cNvGraphicFramePr>
          <p:nvPr>
            <p:extLst>
              <p:ext uri="{D42A27DB-BD31-4B8C-83A1-F6EECF244321}">
                <p14:modId xmlns:p14="http://schemas.microsoft.com/office/powerpoint/2010/main" val="595786548"/>
              </p:ext>
            </p:extLst>
          </p:nvPr>
        </p:nvGraphicFramePr>
        <p:xfrm>
          <a:off x="4766789" y="3468841"/>
          <a:ext cx="2937355" cy="1113419"/>
        </p:xfrm>
        <a:graphic>
          <a:graphicData uri="http://schemas.openxmlformats.org/drawingml/2006/table">
            <a:tbl>
              <a:tblPr firstRow="1" firstCol="1" bandRow="1">
                <a:tableStyleId>{3B4B98B0-60AC-42C2-AFA5-B58CD77FA1E5}</a:tableStyleId>
              </a:tblPr>
              <a:tblGrid>
                <a:gridCol w="2937355">
                  <a:extLst>
                    <a:ext uri="{9D8B030D-6E8A-4147-A177-3AD203B41FA5}">
                      <a16:colId xmlns:a16="http://schemas.microsoft.com/office/drawing/2014/main" val="20000"/>
                    </a:ext>
                  </a:extLst>
                </a:gridCol>
              </a:tblGrid>
              <a:tr h="346378">
                <a:tc>
                  <a:txBody>
                    <a:bodyPr/>
                    <a:lstStyle/>
                    <a:p>
                      <a:pPr algn="ctr">
                        <a:lnSpc>
                          <a:spcPts val="1500"/>
                        </a:lnSpc>
                        <a:spcAft>
                          <a:spcPts val="0"/>
                        </a:spcAft>
                      </a:pPr>
                      <a:r>
                        <a:rPr lang="es-PE" sz="1400" dirty="0">
                          <a:solidFill>
                            <a:schemeClr val="bg1"/>
                          </a:solidFill>
                          <a:effectLst/>
                          <a:latin typeface="Calibri" charset="0"/>
                          <a:ea typeface="Calibri" charset="0"/>
                          <a:cs typeface="Calibri" charset="0"/>
                        </a:rPr>
                        <a:t>CANAL INDIRECTO:</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150A0"/>
                    </a:solidFill>
                  </a:tcPr>
                </a:tc>
                <a:extLst>
                  <a:ext uri="{0D108BD9-81ED-4DB2-BD59-A6C34878D82A}">
                    <a16:rowId xmlns:a16="http://schemas.microsoft.com/office/drawing/2014/main" val="10000"/>
                  </a:ext>
                </a:extLst>
              </a:tr>
              <a:tr h="767041">
                <a:tc>
                  <a:txBody>
                    <a:bodyPr/>
                    <a:lstStyle/>
                    <a:p>
                      <a:pPr algn="ctr">
                        <a:lnSpc>
                          <a:spcPct val="100000"/>
                        </a:lnSpc>
                        <a:buClr>
                          <a:schemeClr val="tx1"/>
                        </a:buClr>
                        <a:buSzPct val="100000"/>
                        <a:tabLst>
                          <a:tab pos="120650" algn="l"/>
                        </a:tabLst>
                      </a:pPr>
                      <a:r>
                        <a:rPr lang="es-ES_tradnl" sz="1300" b="0" noProof="0" dirty="0">
                          <a:solidFill>
                            <a:srgbClr val="000000"/>
                          </a:solidFill>
                          <a:latin typeface="Calibri" charset="0"/>
                          <a:cs typeface="Calibri" charset="0"/>
                        </a:rPr>
                        <a:t>Cuando el productor se sirve de intermediarios para hacer llegar la mercancía al consumidor.</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3DCED"/>
                    </a:solidFill>
                  </a:tcPr>
                </a:tc>
                <a:extLst>
                  <a:ext uri="{0D108BD9-81ED-4DB2-BD59-A6C34878D82A}">
                    <a16:rowId xmlns:a16="http://schemas.microsoft.com/office/drawing/2014/main" val="10001"/>
                  </a:ext>
                </a:extLst>
              </a:tr>
            </a:tbl>
          </a:graphicData>
        </a:graphic>
      </p:graphicFrame>
      <p:sp>
        <p:nvSpPr>
          <p:cNvPr id="24" name="Rectángulo redondeado 23">
            <a:extLst>
              <a:ext uri="{FF2B5EF4-FFF2-40B4-BE49-F238E27FC236}">
                <a16:creationId xmlns:a16="http://schemas.microsoft.com/office/drawing/2014/main" id="{A083459D-1854-3D44-AD0C-40AE37E51774}"/>
              </a:ext>
            </a:extLst>
          </p:cNvPr>
          <p:cNvSpPr/>
          <p:nvPr/>
        </p:nvSpPr>
        <p:spPr>
          <a:xfrm>
            <a:off x="4770737" y="1735078"/>
            <a:ext cx="2939845" cy="2853905"/>
          </a:xfrm>
          <a:prstGeom prst="roundRect">
            <a:avLst>
              <a:gd name="adj" fmla="val 0"/>
            </a:avLst>
          </a:prstGeom>
          <a:noFill/>
          <a:ln>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pic>
        <p:nvPicPr>
          <p:cNvPr id="26" name="Imagen 25">
            <a:extLst>
              <a:ext uri="{FF2B5EF4-FFF2-40B4-BE49-F238E27FC236}">
                <a16:creationId xmlns:a16="http://schemas.microsoft.com/office/drawing/2014/main" id="{DA35C375-F766-C745-AF4F-26B2D75B97B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819077" y="2572139"/>
            <a:ext cx="1541063" cy="789651"/>
          </a:xfrm>
          <a:prstGeom prst="rect">
            <a:avLst/>
          </a:prstGeom>
        </p:spPr>
      </p:pic>
      <p:pic>
        <p:nvPicPr>
          <p:cNvPr id="28" name="Imagen 27">
            <a:extLst>
              <a:ext uri="{FF2B5EF4-FFF2-40B4-BE49-F238E27FC236}">
                <a16:creationId xmlns:a16="http://schemas.microsoft.com/office/drawing/2014/main" id="{F9935175-AB8B-9542-8AEB-B6782A7F02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789106" y="2391655"/>
            <a:ext cx="467907" cy="1008529"/>
          </a:xfrm>
          <a:prstGeom prst="rect">
            <a:avLst/>
          </a:prstGeom>
        </p:spPr>
      </p:pic>
      <p:pic>
        <p:nvPicPr>
          <p:cNvPr id="30" name="Imagen 29">
            <a:extLst>
              <a:ext uri="{FF2B5EF4-FFF2-40B4-BE49-F238E27FC236}">
                <a16:creationId xmlns:a16="http://schemas.microsoft.com/office/drawing/2014/main" id="{CC7AA906-D13C-C542-A817-6F52C8E0E98E}"/>
              </a:ext>
            </a:extLst>
          </p:cNvPr>
          <p:cNvPicPr>
            <a:picLocks noChangeAspect="1"/>
          </p:cNvPicPr>
          <p:nvPr/>
        </p:nvPicPr>
        <p:blipFill>
          <a:blip r:embed="rId9"/>
          <a:stretch>
            <a:fillRect/>
          </a:stretch>
        </p:blipFill>
        <p:spPr>
          <a:xfrm>
            <a:off x="6555441" y="1826059"/>
            <a:ext cx="975983" cy="526136"/>
          </a:xfrm>
          <a:prstGeom prst="rect">
            <a:avLst/>
          </a:prstGeom>
        </p:spPr>
      </p:pic>
    </p:spTree>
    <p:custDataLst>
      <p:tags r:id="rId1"/>
    </p:custDataLst>
    <p:extLst>
      <p:ext uri="{BB962C8B-B14F-4D97-AF65-F5344CB8AC3E}">
        <p14:creationId xmlns:p14="http://schemas.microsoft.com/office/powerpoint/2010/main" val="6400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71C31CC6-5229-0A41-8DB1-21B3BACEAD5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CANALES DE DISTRIBUCIÓN Y SUS ESTRATEGIAS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9" name="Grupo 28">
            <a:extLst>
              <a:ext uri="{FF2B5EF4-FFF2-40B4-BE49-F238E27FC236}">
                <a16:creationId xmlns:a16="http://schemas.microsoft.com/office/drawing/2014/main" id="{41D5CBA2-406C-1043-9D70-B68AD9E4BE65}"/>
              </a:ext>
            </a:extLst>
          </p:cNvPr>
          <p:cNvGrpSpPr/>
          <p:nvPr/>
        </p:nvGrpSpPr>
        <p:grpSpPr>
          <a:xfrm>
            <a:off x="1929194" y="1591330"/>
            <a:ext cx="5285612" cy="3206424"/>
            <a:chOff x="1619452" y="1571518"/>
            <a:chExt cx="5285612" cy="3206424"/>
          </a:xfrm>
        </p:grpSpPr>
        <p:sp>
          <p:nvSpPr>
            <p:cNvPr id="6" name="28 Flecha derecha">
              <a:extLst>
                <a:ext uri="{FF2B5EF4-FFF2-40B4-BE49-F238E27FC236}">
                  <a16:creationId xmlns:a16="http://schemas.microsoft.com/office/drawing/2014/main" id="{237FEB74-7219-D044-9A74-B12AA9DFA791}"/>
                </a:ext>
              </a:extLst>
            </p:cNvPr>
            <p:cNvSpPr/>
            <p:nvPr/>
          </p:nvSpPr>
          <p:spPr>
            <a:xfrm rot="5400000">
              <a:off x="2369294" y="2590950"/>
              <a:ext cx="249677" cy="261266"/>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8" name="Rectángulo redondeado 7">
              <a:extLst>
                <a:ext uri="{FF2B5EF4-FFF2-40B4-BE49-F238E27FC236}">
                  <a16:creationId xmlns:a16="http://schemas.microsoft.com/office/drawing/2014/main" id="{F31CDCAC-926C-CD47-8FEE-894C1C6A07BE}"/>
                </a:ext>
              </a:extLst>
            </p:cNvPr>
            <p:cNvSpPr/>
            <p:nvPr/>
          </p:nvSpPr>
          <p:spPr>
            <a:xfrm>
              <a:off x="1619452" y="1571518"/>
              <a:ext cx="5285612" cy="344688"/>
            </a:xfrm>
            <a:prstGeom prst="roundRect">
              <a:avLst/>
            </a:prstGeom>
            <a:solidFill>
              <a:srgbClr val="00B1C2"/>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s-ES_tradnl" sz="1500" b="1" dirty="0">
                  <a:solidFill>
                    <a:schemeClr val="bg1"/>
                  </a:solidFill>
                </a:rPr>
                <a:t>Intensidad de la distribución</a:t>
              </a:r>
            </a:p>
          </p:txBody>
        </p:sp>
        <p:sp>
          <p:nvSpPr>
            <p:cNvPr id="9" name="Rectángulo redondeado 8">
              <a:extLst>
                <a:ext uri="{FF2B5EF4-FFF2-40B4-BE49-F238E27FC236}">
                  <a16:creationId xmlns:a16="http://schemas.microsoft.com/office/drawing/2014/main" id="{F5B66FC2-2231-3741-A208-16A769476CCD}"/>
                </a:ext>
              </a:extLst>
            </p:cNvPr>
            <p:cNvSpPr/>
            <p:nvPr/>
          </p:nvSpPr>
          <p:spPr>
            <a:xfrm>
              <a:off x="1627239" y="2057478"/>
              <a:ext cx="1734525" cy="484015"/>
            </a:xfrm>
            <a:prstGeom prst="roundRect">
              <a:avLst>
                <a:gd name="adj" fmla="val 19487"/>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200" b="1" dirty="0">
                  <a:solidFill>
                    <a:schemeClr val="bg1"/>
                  </a:solidFill>
                  <a:latin typeface="Calibri" charset="0"/>
                  <a:ea typeface="Calibri" charset="0"/>
                  <a:cs typeface="Calibri" charset="0"/>
                </a:rPr>
                <a:t>Distribución</a:t>
              </a:r>
            </a:p>
            <a:p>
              <a:pPr algn="ctr" eaLnBrk="1" hangingPunct="1">
                <a:defRPr/>
              </a:pPr>
              <a:r>
                <a:rPr lang="es-PE" sz="1200" b="1" dirty="0">
                  <a:solidFill>
                    <a:schemeClr val="bg1"/>
                  </a:solidFill>
                  <a:latin typeface="Calibri" charset="0"/>
                  <a:ea typeface="Calibri" charset="0"/>
                  <a:cs typeface="Calibri" charset="0"/>
                </a:rPr>
                <a:t>Intensiva</a:t>
              </a:r>
            </a:p>
          </p:txBody>
        </p:sp>
        <p:sp>
          <p:nvSpPr>
            <p:cNvPr id="10" name="Rectángulo redondeado 9">
              <a:extLst>
                <a:ext uri="{FF2B5EF4-FFF2-40B4-BE49-F238E27FC236}">
                  <a16:creationId xmlns:a16="http://schemas.microsoft.com/office/drawing/2014/main" id="{6FAC194C-B532-904D-9C85-22AC18E79B74}"/>
                </a:ext>
              </a:extLst>
            </p:cNvPr>
            <p:cNvSpPr/>
            <p:nvPr/>
          </p:nvSpPr>
          <p:spPr>
            <a:xfrm>
              <a:off x="3395527" y="2057478"/>
              <a:ext cx="1734525" cy="484015"/>
            </a:xfrm>
            <a:prstGeom prst="roundRect">
              <a:avLst>
                <a:gd name="adj" fmla="val 19487"/>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200" b="1" dirty="0">
                  <a:solidFill>
                    <a:schemeClr val="bg1"/>
                  </a:solidFill>
                  <a:latin typeface="Calibri" charset="0"/>
                  <a:ea typeface="Calibri" charset="0"/>
                  <a:cs typeface="Calibri" charset="0"/>
                </a:rPr>
                <a:t>Distribución</a:t>
              </a:r>
            </a:p>
            <a:p>
              <a:pPr algn="ctr" eaLnBrk="1" hangingPunct="1">
                <a:defRPr/>
              </a:pPr>
              <a:r>
                <a:rPr lang="es-PE" sz="1200" b="1" dirty="0">
                  <a:solidFill>
                    <a:schemeClr val="bg1"/>
                  </a:solidFill>
                  <a:latin typeface="Calibri" charset="0"/>
                  <a:ea typeface="Calibri" charset="0"/>
                  <a:cs typeface="Calibri" charset="0"/>
                </a:rPr>
                <a:t>Selectiva</a:t>
              </a:r>
            </a:p>
          </p:txBody>
        </p:sp>
        <p:sp>
          <p:nvSpPr>
            <p:cNvPr id="11" name="Rectángulo redondeado 10">
              <a:extLst>
                <a:ext uri="{FF2B5EF4-FFF2-40B4-BE49-F238E27FC236}">
                  <a16:creationId xmlns:a16="http://schemas.microsoft.com/office/drawing/2014/main" id="{6048E74C-4BFF-1E42-A7DD-AA2D6E0B2577}"/>
                </a:ext>
              </a:extLst>
            </p:cNvPr>
            <p:cNvSpPr/>
            <p:nvPr/>
          </p:nvSpPr>
          <p:spPr>
            <a:xfrm>
              <a:off x="5170539" y="2057478"/>
              <a:ext cx="1734525" cy="484015"/>
            </a:xfrm>
            <a:prstGeom prst="roundRect">
              <a:avLst>
                <a:gd name="adj" fmla="val 19487"/>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200" b="1" dirty="0">
                  <a:solidFill>
                    <a:schemeClr val="bg1"/>
                  </a:solidFill>
                  <a:latin typeface="Calibri" charset="0"/>
                  <a:ea typeface="Calibri" charset="0"/>
                  <a:cs typeface="Calibri" charset="0"/>
                </a:rPr>
                <a:t>Distribución</a:t>
              </a:r>
            </a:p>
            <a:p>
              <a:pPr algn="ctr" eaLnBrk="1" hangingPunct="1">
                <a:defRPr/>
              </a:pPr>
              <a:r>
                <a:rPr lang="es-PE" sz="1200" b="1" dirty="0">
                  <a:solidFill>
                    <a:schemeClr val="bg1"/>
                  </a:solidFill>
                  <a:latin typeface="Calibri" charset="0"/>
                  <a:ea typeface="Calibri" charset="0"/>
                  <a:cs typeface="Calibri" charset="0"/>
                </a:rPr>
                <a:t>Exclusiva</a:t>
              </a:r>
            </a:p>
          </p:txBody>
        </p:sp>
        <p:sp>
          <p:nvSpPr>
            <p:cNvPr id="12" name="28 Flecha derecha">
              <a:extLst>
                <a:ext uri="{FF2B5EF4-FFF2-40B4-BE49-F238E27FC236}">
                  <a16:creationId xmlns:a16="http://schemas.microsoft.com/office/drawing/2014/main" id="{6A27B799-7887-B242-9F5A-D75188F8DFFE}"/>
                </a:ext>
              </a:extLst>
            </p:cNvPr>
            <p:cNvSpPr/>
            <p:nvPr/>
          </p:nvSpPr>
          <p:spPr>
            <a:xfrm rot="5400000">
              <a:off x="4151028" y="2590951"/>
              <a:ext cx="249677" cy="261266"/>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13" name="28 Flecha derecha">
              <a:extLst>
                <a:ext uri="{FF2B5EF4-FFF2-40B4-BE49-F238E27FC236}">
                  <a16:creationId xmlns:a16="http://schemas.microsoft.com/office/drawing/2014/main" id="{E308F0C1-DF28-D54A-AFAA-0E0270717542}"/>
                </a:ext>
              </a:extLst>
            </p:cNvPr>
            <p:cNvSpPr/>
            <p:nvPr/>
          </p:nvSpPr>
          <p:spPr>
            <a:xfrm rot="5400000">
              <a:off x="5932763" y="2590952"/>
              <a:ext cx="249677" cy="261266"/>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pic>
          <p:nvPicPr>
            <p:cNvPr id="3" name="Imagen 2">
              <a:extLst>
                <a:ext uri="{FF2B5EF4-FFF2-40B4-BE49-F238E27FC236}">
                  <a16:creationId xmlns:a16="http://schemas.microsoft.com/office/drawing/2014/main" id="{AE405090-9BE4-544E-A2E4-FCF8BD788C54}"/>
                </a:ext>
              </a:extLst>
            </p:cNvPr>
            <p:cNvPicPr>
              <a:picLocks noChangeAspect="1"/>
            </p:cNvPicPr>
            <p:nvPr/>
          </p:nvPicPr>
          <p:blipFill rotWithShape="1">
            <a:blip r:embed="rId3"/>
            <a:srcRect t="29793" b="28380"/>
            <a:stretch/>
          </p:blipFill>
          <p:spPr>
            <a:xfrm>
              <a:off x="1909213" y="2965322"/>
              <a:ext cx="1157194" cy="484015"/>
            </a:xfrm>
            <a:prstGeom prst="rect">
              <a:avLst/>
            </a:prstGeom>
          </p:spPr>
        </p:pic>
        <p:pic>
          <p:nvPicPr>
            <p:cNvPr id="14" name="Imagen 13">
              <a:extLst>
                <a:ext uri="{FF2B5EF4-FFF2-40B4-BE49-F238E27FC236}">
                  <a16:creationId xmlns:a16="http://schemas.microsoft.com/office/drawing/2014/main" id="{7E3E0890-8BD5-FF40-BCE8-460A5136DBD0}"/>
                </a:ext>
              </a:extLst>
            </p:cNvPr>
            <p:cNvPicPr>
              <a:picLocks noChangeAspect="1"/>
            </p:cNvPicPr>
            <p:nvPr/>
          </p:nvPicPr>
          <p:blipFill>
            <a:blip r:embed="rId4"/>
            <a:stretch>
              <a:fillRect/>
            </a:stretch>
          </p:blipFill>
          <p:spPr>
            <a:xfrm rot="900000">
              <a:off x="1728275" y="3742143"/>
              <a:ext cx="1480213" cy="1035799"/>
            </a:xfrm>
            <a:prstGeom prst="rect">
              <a:avLst/>
            </a:prstGeom>
          </p:spPr>
        </p:pic>
        <p:pic>
          <p:nvPicPr>
            <p:cNvPr id="17" name="Imagen 16">
              <a:extLst>
                <a:ext uri="{FF2B5EF4-FFF2-40B4-BE49-F238E27FC236}">
                  <a16:creationId xmlns:a16="http://schemas.microsoft.com/office/drawing/2014/main" id="{8A753725-3D9E-9B43-B59E-578F8D40E5EE}"/>
                </a:ext>
              </a:extLst>
            </p:cNvPr>
            <p:cNvPicPr>
              <a:picLocks noChangeAspect="1"/>
            </p:cNvPicPr>
            <p:nvPr/>
          </p:nvPicPr>
          <p:blipFill>
            <a:blip r:embed="rId5"/>
            <a:stretch>
              <a:fillRect/>
            </a:stretch>
          </p:blipFill>
          <p:spPr>
            <a:xfrm>
              <a:off x="3974511" y="3802543"/>
              <a:ext cx="602707" cy="715914"/>
            </a:xfrm>
            <a:prstGeom prst="rect">
              <a:avLst/>
            </a:prstGeom>
          </p:spPr>
        </p:pic>
        <p:pic>
          <p:nvPicPr>
            <p:cNvPr id="19" name="Imagen 18">
              <a:extLst>
                <a:ext uri="{FF2B5EF4-FFF2-40B4-BE49-F238E27FC236}">
                  <a16:creationId xmlns:a16="http://schemas.microsoft.com/office/drawing/2014/main" id="{9F95C8E7-5733-3D41-8124-8E87F46A4A28}"/>
                </a:ext>
              </a:extLst>
            </p:cNvPr>
            <p:cNvPicPr>
              <a:picLocks noChangeAspect="1"/>
            </p:cNvPicPr>
            <p:nvPr/>
          </p:nvPicPr>
          <p:blipFill>
            <a:blip r:embed="rId6"/>
            <a:stretch>
              <a:fillRect/>
            </a:stretch>
          </p:blipFill>
          <p:spPr>
            <a:xfrm>
              <a:off x="3733501" y="3056012"/>
              <a:ext cx="1084729" cy="488128"/>
            </a:xfrm>
            <a:prstGeom prst="rect">
              <a:avLst/>
            </a:prstGeom>
          </p:spPr>
        </p:pic>
        <p:pic>
          <p:nvPicPr>
            <p:cNvPr id="21" name="Imagen 20">
              <a:extLst>
                <a:ext uri="{FF2B5EF4-FFF2-40B4-BE49-F238E27FC236}">
                  <a16:creationId xmlns:a16="http://schemas.microsoft.com/office/drawing/2014/main" id="{32B49800-6F71-A84E-AD4E-2919D6FF5959}"/>
                </a:ext>
              </a:extLst>
            </p:cNvPr>
            <p:cNvPicPr>
              <a:picLocks noChangeAspect="1"/>
            </p:cNvPicPr>
            <p:nvPr/>
          </p:nvPicPr>
          <p:blipFill>
            <a:blip r:embed="rId7"/>
            <a:stretch>
              <a:fillRect/>
            </a:stretch>
          </p:blipFill>
          <p:spPr>
            <a:xfrm>
              <a:off x="5717482" y="2977624"/>
              <a:ext cx="723078" cy="723078"/>
            </a:xfrm>
            <a:prstGeom prst="rect">
              <a:avLst/>
            </a:prstGeom>
          </p:spPr>
        </p:pic>
        <p:pic>
          <p:nvPicPr>
            <p:cNvPr id="23" name="Imagen 22">
              <a:extLst>
                <a:ext uri="{FF2B5EF4-FFF2-40B4-BE49-F238E27FC236}">
                  <a16:creationId xmlns:a16="http://schemas.microsoft.com/office/drawing/2014/main" id="{CE657CBC-D196-4748-B993-C273089990C4}"/>
                </a:ext>
              </a:extLst>
            </p:cNvPr>
            <p:cNvPicPr>
              <a:picLocks noChangeAspect="1"/>
            </p:cNvPicPr>
            <p:nvPr/>
          </p:nvPicPr>
          <p:blipFill>
            <a:blip r:embed="rId8"/>
            <a:stretch>
              <a:fillRect/>
            </a:stretch>
          </p:blipFill>
          <p:spPr>
            <a:xfrm>
              <a:off x="5653578" y="3831902"/>
              <a:ext cx="850886" cy="897261"/>
            </a:xfrm>
            <a:prstGeom prst="rect">
              <a:avLst/>
            </a:prstGeom>
          </p:spPr>
        </p:pic>
      </p:grpSp>
      <p:sp>
        <p:nvSpPr>
          <p:cNvPr id="24" name="Rectángulo redondeado 23">
            <a:extLst>
              <a:ext uri="{FF2B5EF4-FFF2-40B4-BE49-F238E27FC236}">
                <a16:creationId xmlns:a16="http://schemas.microsoft.com/office/drawing/2014/main" id="{11553975-EFCE-454A-9FBD-9C473A6C861A}"/>
              </a:ext>
            </a:extLst>
          </p:cNvPr>
          <p:cNvSpPr/>
          <p:nvPr/>
        </p:nvSpPr>
        <p:spPr>
          <a:xfrm>
            <a:off x="510694" y="917245"/>
            <a:ext cx="2306466" cy="39244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b="1" dirty="0">
                <a:ea typeface="Arial" charset="0"/>
                <a:cs typeface="Arial" charset="0"/>
              </a:rPr>
              <a:t>TIPOS DE DISTRIBUCIÓN</a:t>
            </a:r>
          </a:p>
        </p:txBody>
      </p:sp>
      <p:grpSp>
        <p:nvGrpSpPr>
          <p:cNvPr id="25" name="Agrupar 14">
            <a:extLst>
              <a:ext uri="{FF2B5EF4-FFF2-40B4-BE49-F238E27FC236}">
                <a16:creationId xmlns:a16="http://schemas.microsoft.com/office/drawing/2014/main" id="{C9545561-CBC6-2D4E-9714-583C81D1788B}"/>
              </a:ext>
            </a:extLst>
          </p:cNvPr>
          <p:cNvGrpSpPr/>
          <p:nvPr/>
        </p:nvGrpSpPr>
        <p:grpSpPr>
          <a:xfrm>
            <a:off x="326977" y="954195"/>
            <a:ext cx="390771" cy="318544"/>
            <a:chOff x="5892512" y="2805541"/>
            <a:chExt cx="459474" cy="403823"/>
          </a:xfrm>
        </p:grpSpPr>
        <p:sp>
          <p:nvSpPr>
            <p:cNvPr id="26" name="Elipse 25">
              <a:extLst>
                <a:ext uri="{FF2B5EF4-FFF2-40B4-BE49-F238E27FC236}">
                  <a16:creationId xmlns:a16="http://schemas.microsoft.com/office/drawing/2014/main" id="{98E117E2-46A5-A046-8DDD-A1F08BE45EED}"/>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7" name="Elipse 26">
              <a:extLst>
                <a:ext uri="{FF2B5EF4-FFF2-40B4-BE49-F238E27FC236}">
                  <a16:creationId xmlns:a16="http://schemas.microsoft.com/office/drawing/2014/main" id="{6ADC517F-69F2-6242-AFDE-D476AFB26BD9}"/>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8" name="Triángulo 27">
              <a:extLst>
                <a:ext uri="{FF2B5EF4-FFF2-40B4-BE49-F238E27FC236}">
                  <a16:creationId xmlns:a16="http://schemas.microsoft.com/office/drawing/2014/main" id="{1CFA30EF-971E-E947-844B-E0144EB36252}"/>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Tree>
    <p:custDataLst>
      <p:tags r:id="rId1"/>
    </p:custDataLst>
    <p:extLst>
      <p:ext uri="{BB962C8B-B14F-4D97-AF65-F5344CB8AC3E}">
        <p14:creationId xmlns:p14="http://schemas.microsoft.com/office/powerpoint/2010/main" val="191249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7"/>
          <p:cNvSpPr>
            <a:spLocks noChangeArrowheads="1"/>
          </p:cNvSpPr>
          <p:nvPr/>
        </p:nvSpPr>
        <p:spPr bwMode="auto">
          <a:xfrm>
            <a:off x="5495115" y="3153399"/>
            <a:ext cx="2435475" cy="41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PE" dirty="0">
              <a:solidFill>
                <a:srgbClr val="000000"/>
              </a:solidFill>
            </a:endParaRPr>
          </a:p>
        </p:txBody>
      </p:sp>
      <p:sp>
        <p:nvSpPr>
          <p:cNvPr id="8" name="Rectangle 5">
            <a:extLst>
              <a:ext uri="{FF2B5EF4-FFF2-40B4-BE49-F238E27FC236}">
                <a16:creationId xmlns:a16="http://schemas.microsoft.com/office/drawing/2014/main" id="{9B8AE6B7-1599-BE49-B591-914BA53E147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CANALES DE DISTRIBUCIÓN Y SUS ESTRATEGIAS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9" name="Google Shape;159;p11">
            <a:extLst>
              <a:ext uri="{FF2B5EF4-FFF2-40B4-BE49-F238E27FC236}">
                <a16:creationId xmlns:a16="http://schemas.microsoft.com/office/drawing/2014/main" id="{BC2563C4-2D27-824C-9DBC-6758751AA25B}"/>
              </a:ext>
            </a:extLst>
          </p:cNvPr>
          <p:cNvSpPr/>
          <p:nvPr/>
        </p:nvSpPr>
        <p:spPr>
          <a:xfrm>
            <a:off x="503239" y="912812"/>
            <a:ext cx="8172450" cy="4321175"/>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 name="object 7"/>
          <p:cNvSpPr txBox="1"/>
          <p:nvPr/>
        </p:nvSpPr>
        <p:spPr>
          <a:xfrm>
            <a:off x="684213" y="1309688"/>
            <a:ext cx="3682493" cy="3524042"/>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DISTRIBUCIÓN INTENSIVA</a:t>
            </a:r>
          </a:p>
          <a:p>
            <a:pPr marL="182563" indent="-171450">
              <a:buClr>
                <a:schemeClr val="tx1"/>
              </a:buClr>
              <a:buSzPct val="100000"/>
              <a:buFont typeface="Arial" charset="0"/>
              <a:buChar char="•"/>
              <a:tabLst>
                <a:tab pos="120650" algn="l"/>
              </a:tabLst>
            </a:pPr>
            <a:r>
              <a:rPr lang="en-US" sz="1600" spc="-10" dirty="0">
                <a:cs typeface="Source Sans Pro"/>
              </a:rPr>
              <a:t>El fabricante vende su producto por intermedio de tiendas en el mercado donde el público lo buscará.</a:t>
            </a:r>
          </a:p>
          <a:p>
            <a:pPr marL="182563" indent="-171450">
              <a:buClr>
                <a:schemeClr val="tx1"/>
              </a:buClr>
              <a:buSzPct val="100000"/>
              <a:buFont typeface="Arial" charset="0"/>
              <a:buChar char="•"/>
              <a:tabLst>
                <a:tab pos="120650" algn="l"/>
              </a:tabLst>
            </a:pPr>
            <a:endParaRPr lang="en-US" sz="1600" spc="-10" dirty="0">
              <a:cs typeface="Source Sans Pro"/>
            </a:endParaRPr>
          </a:p>
          <a:p>
            <a:pPr marL="182563" indent="-171450">
              <a:buClr>
                <a:schemeClr val="tx1"/>
              </a:buClr>
              <a:buSzPct val="100000"/>
              <a:buFont typeface="Arial" charset="0"/>
              <a:buChar char="•"/>
              <a:tabLst>
                <a:tab pos="120650" algn="l"/>
              </a:tabLst>
            </a:pPr>
            <a:r>
              <a:rPr lang="en-US" sz="1600" spc="-10" dirty="0">
                <a:cs typeface="Source Sans Pro"/>
              </a:rPr>
              <a:t>Cuando se quiere que el producto esté disponible en la mayor cantidad de puntos de venta.</a:t>
            </a:r>
          </a:p>
          <a:p>
            <a:pPr marL="182563" indent="-171450">
              <a:buClr>
                <a:schemeClr val="tx1"/>
              </a:buClr>
              <a:buSzPct val="100000"/>
              <a:buFont typeface="Arial" charset="0"/>
              <a:buChar char="•"/>
              <a:tabLst>
                <a:tab pos="120650" algn="l"/>
              </a:tabLst>
            </a:pPr>
            <a:endParaRPr lang="en-US" sz="1600" spc="-10" dirty="0">
              <a:cs typeface="Source Sans Pro"/>
            </a:endParaRPr>
          </a:p>
          <a:p>
            <a:pPr marL="182563" indent="-171450">
              <a:buClr>
                <a:schemeClr val="tx1"/>
              </a:buClr>
              <a:buSzPct val="100000"/>
              <a:buFont typeface="Arial" charset="0"/>
              <a:buChar char="•"/>
              <a:tabLst>
                <a:tab pos="120650" algn="l"/>
              </a:tabLst>
            </a:pPr>
            <a:r>
              <a:rPr lang="en-US" sz="1600" spc="-10" dirty="0">
                <a:cs typeface="Source Sans Pro"/>
              </a:rPr>
              <a:t>Esta distribución se aplica para productos de consumo masivo.</a:t>
            </a:r>
          </a:p>
          <a:p>
            <a:pPr marL="182563" indent="-171450">
              <a:buClr>
                <a:schemeClr val="tx1"/>
              </a:buClr>
              <a:buSzPct val="100000"/>
              <a:buFont typeface="Arial" charset="0"/>
              <a:buChar char="•"/>
              <a:tabLst>
                <a:tab pos="120650" algn="l"/>
              </a:tabLst>
            </a:pPr>
            <a:endParaRPr lang="en-US" sz="1600" spc="-10" dirty="0">
              <a:cs typeface="Source Sans Pro"/>
            </a:endParaRPr>
          </a:p>
          <a:p>
            <a:pPr marL="182563" indent="-171450">
              <a:buClr>
                <a:schemeClr val="tx1"/>
              </a:buClr>
              <a:buSzPct val="100000"/>
              <a:buFont typeface="Arial" charset="0"/>
              <a:buChar char="•"/>
              <a:tabLst>
                <a:tab pos="120650" algn="l"/>
              </a:tabLst>
            </a:pPr>
            <a:r>
              <a:rPr lang="en-US" sz="1600" spc="-10" dirty="0">
                <a:cs typeface="Source Sans Pro"/>
              </a:rPr>
              <a:t>Los gastos de publicidad y </a:t>
            </a:r>
            <a:r>
              <a:rPr lang="en-US" sz="1600" i="1" spc="-10" dirty="0">
                <a:cs typeface="Source Sans Pro"/>
              </a:rPr>
              <a:t>marketing </a:t>
            </a:r>
            <a:r>
              <a:rPr lang="en-US" sz="1600" spc="-10" dirty="0">
                <a:cs typeface="Source Sans Pro"/>
              </a:rPr>
              <a:t>recaen en el </a:t>
            </a:r>
            <a:r>
              <a:rPr lang="en-US" sz="1600" spc="-10" dirty="0" err="1">
                <a:cs typeface="Source Sans Pro"/>
              </a:rPr>
              <a:t>fabricante</a:t>
            </a:r>
            <a:r>
              <a:rPr lang="en-US" sz="1600" spc="-10" dirty="0">
                <a:cs typeface="Source Sans Pro"/>
              </a:rPr>
              <a:t>.</a:t>
            </a:r>
          </a:p>
        </p:txBody>
      </p:sp>
      <p:sp>
        <p:nvSpPr>
          <p:cNvPr id="5" name="Rectángulo 4">
            <a:extLst>
              <a:ext uri="{FF2B5EF4-FFF2-40B4-BE49-F238E27FC236}">
                <a16:creationId xmlns:a16="http://schemas.microsoft.com/office/drawing/2014/main" id="{63E748F5-FB04-1E46-9E54-FFAEF1BDA541}"/>
              </a:ext>
            </a:extLst>
          </p:cNvPr>
          <p:cNvSpPr/>
          <p:nvPr/>
        </p:nvSpPr>
        <p:spPr>
          <a:xfrm>
            <a:off x="4751388" y="1309688"/>
            <a:ext cx="3543998" cy="34194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4" name="Imagen 3">
            <a:extLst>
              <a:ext uri="{FF2B5EF4-FFF2-40B4-BE49-F238E27FC236}">
                <a16:creationId xmlns:a16="http://schemas.microsoft.com/office/drawing/2014/main" id="{8251BCB0-B102-EA41-9B97-78203A0EB1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20332" y="1476984"/>
            <a:ext cx="2545374" cy="2761032"/>
          </a:xfrm>
          <a:prstGeom prst="rect">
            <a:avLst/>
          </a:prstGeom>
        </p:spPr>
      </p:pic>
      <p:sp>
        <p:nvSpPr>
          <p:cNvPr id="15" name="Rectangle 28"/>
          <p:cNvSpPr>
            <a:spLocks noChangeArrowheads="1"/>
          </p:cNvSpPr>
          <p:nvPr/>
        </p:nvSpPr>
        <p:spPr bwMode="auto">
          <a:xfrm>
            <a:off x="5220332" y="4352445"/>
            <a:ext cx="2735262" cy="18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1"/>
          <a:lstStyle/>
          <a:p>
            <a:pPr algn="ctr" eaLnBrk="1" hangingPunct="1"/>
            <a:r>
              <a:rPr lang="es-PE" altLang="es-PE" sz="1600" b="1" dirty="0">
                <a:solidFill>
                  <a:srgbClr val="7150A0"/>
                </a:solidFill>
              </a:rPr>
              <a:t>Distribución de leche Gloria</a:t>
            </a:r>
          </a:p>
        </p:txBody>
      </p:sp>
    </p:spTree>
    <p:custDataLst>
      <p:tags r:id="rId1"/>
    </p:custDataLst>
    <p:extLst>
      <p:ext uri="{BB962C8B-B14F-4D97-AF65-F5344CB8AC3E}">
        <p14:creationId xmlns:p14="http://schemas.microsoft.com/office/powerpoint/2010/main" val="17384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2BC68A5-6903-A44C-8160-50940B085E40}"/>
              </a:ext>
            </a:extLst>
          </p:cNvPr>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ABFE8ED4-9214-4849-AB41-DE4199D6B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4" name="Rectángulo 3">
            <a:extLst>
              <a:ext uri="{FF2B5EF4-FFF2-40B4-BE49-F238E27FC236}">
                <a16:creationId xmlns:a16="http://schemas.microsoft.com/office/drawing/2014/main" id="{81D569FE-5BAA-5344-AFAB-D0F9C80D23FC}"/>
              </a:ext>
            </a:extLst>
          </p:cNvPr>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46D062C7-D617-F548-AB8A-1767723DD7ED}"/>
              </a:ext>
            </a:extLst>
          </p:cNvPr>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6" name="Imagen 5">
            <a:extLst>
              <a:ext uri="{FF2B5EF4-FFF2-40B4-BE49-F238E27FC236}">
                <a16:creationId xmlns:a16="http://schemas.microsoft.com/office/drawing/2014/main" id="{D5209F3B-C4BC-0742-A80E-AFE5FCB4917E}"/>
              </a:ext>
            </a:extLst>
          </p:cNvPr>
          <p:cNvPicPr>
            <a:picLocks noChangeAspect="1"/>
          </p:cNvPicPr>
          <p:nvPr/>
        </p:nvPicPr>
        <p:blipFill>
          <a:blip r:embed="rId3">
            <a:alphaModFix amt="16000"/>
          </a:blip>
          <a:stretch>
            <a:fillRect/>
          </a:stretch>
        </p:blipFill>
        <p:spPr>
          <a:xfrm>
            <a:off x="334433" y="3817749"/>
            <a:ext cx="809264" cy="809264"/>
          </a:xfrm>
          <a:prstGeom prst="rect">
            <a:avLst/>
          </a:prstGeom>
        </p:spPr>
      </p:pic>
      <p:pic>
        <p:nvPicPr>
          <p:cNvPr id="7" name="Imagen 6">
            <a:extLst>
              <a:ext uri="{FF2B5EF4-FFF2-40B4-BE49-F238E27FC236}">
                <a16:creationId xmlns:a16="http://schemas.microsoft.com/office/drawing/2014/main" id="{F992B5A3-64D8-824A-AF2D-6F62D45DBBA7}"/>
              </a:ext>
            </a:extLst>
          </p:cNvPr>
          <p:cNvPicPr>
            <a:picLocks noChangeAspect="1"/>
          </p:cNvPicPr>
          <p:nvPr/>
        </p:nvPicPr>
        <p:blipFill>
          <a:blip r:embed="rId4"/>
          <a:stretch>
            <a:fillRect/>
          </a:stretch>
        </p:blipFill>
        <p:spPr>
          <a:xfrm>
            <a:off x="2528619" y="2194222"/>
            <a:ext cx="202176" cy="208211"/>
          </a:xfrm>
          <a:prstGeom prst="rect">
            <a:avLst/>
          </a:prstGeom>
        </p:spPr>
      </p:pic>
    </p:spTree>
    <p:extLst>
      <p:ext uri="{BB962C8B-B14F-4D97-AF65-F5344CB8AC3E}">
        <p14:creationId xmlns:p14="http://schemas.microsoft.com/office/powerpoint/2010/main" val="571503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7"/>
          <p:cNvSpPr>
            <a:spLocks noChangeArrowheads="1"/>
          </p:cNvSpPr>
          <p:nvPr/>
        </p:nvSpPr>
        <p:spPr bwMode="auto">
          <a:xfrm>
            <a:off x="5495115" y="3153399"/>
            <a:ext cx="2435475" cy="41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PE" dirty="0">
              <a:solidFill>
                <a:srgbClr val="000000"/>
              </a:solidFill>
            </a:endParaRPr>
          </a:p>
        </p:txBody>
      </p:sp>
      <p:sp>
        <p:nvSpPr>
          <p:cNvPr id="9" name="Rectangle 5">
            <a:extLst>
              <a:ext uri="{FF2B5EF4-FFF2-40B4-BE49-F238E27FC236}">
                <a16:creationId xmlns:a16="http://schemas.microsoft.com/office/drawing/2014/main" id="{FAE59EF2-B1C0-F44E-BB26-5257C0D3195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CANALES DE DISTRIBUCIÓN Y SUS ESTRATEGIAS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0" name="Rectangle 27">
            <a:extLst>
              <a:ext uri="{FF2B5EF4-FFF2-40B4-BE49-F238E27FC236}">
                <a16:creationId xmlns:a16="http://schemas.microsoft.com/office/drawing/2014/main" id="{C931DD89-4BE1-674F-B13A-2447521D39D7}"/>
              </a:ext>
            </a:extLst>
          </p:cNvPr>
          <p:cNvSpPr>
            <a:spLocks noChangeArrowheads="1"/>
          </p:cNvSpPr>
          <p:nvPr/>
        </p:nvSpPr>
        <p:spPr bwMode="auto">
          <a:xfrm>
            <a:off x="5495115" y="3153399"/>
            <a:ext cx="2435475" cy="41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PE" dirty="0">
              <a:solidFill>
                <a:srgbClr val="000000"/>
              </a:solidFill>
            </a:endParaRPr>
          </a:p>
        </p:txBody>
      </p:sp>
      <p:sp>
        <p:nvSpPr>
          <p:cNvPr id="11" name="Google Shape;159;p11">
            <a:extLst>
              <a:ext uri="{FF2B5EF4-FFF2-40B4-BE49-F238E27FC236}">
                <a16:creationId xmlns:a16="http://schemas.microsoft.com/office/drawing/2014/main" id="{02B0D258-B858-9C47-8873-A7FCBB24FE08}"/>
              </a:ext>
            </a:extLst>
          </p:cNvPr>
          <p:cNvSpPr/>
          <p:nvPr/>
        </p:nvSpPr>
        <p:spPr>
          <a:xfrm>
            <a:off x="503239" y="912812"/>
            <a:ext cx="8172450" cy="4321175"/>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 name="object 7">
            <a:extLst>
              <a:ext uri="{FF2B5EF4-FFF2-40B4-BE49-F238E27FC236}">
                <a16:creationId xmlns:a16="http://schemas.microsoft.com/office/drawing/2014/main" id="{EB3E416C-15CD-7D45-932E-9482975695E7}"/>
              </a:ext>
            </a:extLst>
          </p:cNvPr>
          <p:cNvSpPr txBox="1"/>
          <p:nvPr/>
        </p:nvSpPr>
        <p:spPr>
          <a:xfrm>
            <a:off x="684213" y="1309688"/>
            <a:ext cx="3682493" cy="3554819"/>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DISTRIBUCIÓN SELECTIVA     </a:t>
            </a:r>
          </a:p>
          <a:p>
            <a:pPr marL="182563" indent="-171450">
              <a:buClr>
                <a:schemeClr val="tx1"/>
              </a:buClr>
              <a:buSzPct val="100000"/>
              <a:buFont typeface="Arial" charset="0"/>
              <a:buChar char="•"/>
              <a:tabLst>
                <a:tab pos="120650" algn="l"/>
              </a:tabLst>
            </a:pPr>
            <a:r>
              <a:rPr lang="es-ES_tradnl" sz="1300" spc="-10" dirty="0">
                <a:cs typeface="Source Sans Pro"/>
              </a:rPr>
              <a:t>Esta distribución se aplica en productos especializados o de lujo como sistemas de cómputo, electrodomésticos, bebidas.</a:t>
            </a:r>
          </a:p>
          <a:p>
            <a:pPr marL="182563" indent="-171450">
              <a:buClr>
                <a:schemeClr val="tx1"/>
              </a:buClr>
              <a:buSzPct val="100000"/>
              <a:buFont typeface="Arial" charset="0"/>
              <a:buChar char="•"/>
              <a:tabLst>
                <a:tab pos="120650" algn="l"/>
              </a:tabLst>
            </a:pPr>
            <a:r>
              <a:rPr lang="es-ES_tradnl" sz="1300" spc="-10" dirty="0">
                <a:cs typeface="Source Sans Pro"/>
              </a:rPr>
              <a:t>La venta de estos productos se realiza en mayoristas o tiendas exclusivas para determinados sectores de mercado donde una persona suele buscarlo.</a:t>
            </a:r>
          </a:p>
          <a:p>
            <a:pPr marL="182563" indent="-171450">
              <a:buClr>
                <a:schemeClr val="tx1"/>
              </a:buClr>
              <a:buSzPct val="100000"/>
              <a:buFont typeface="Arial" charset="0"/>
              <a:buChar char="•"/>
              <a:tabLst>
                <a:tab pos="120650" algn="l"/>
              </a:tabLst>
            </a:pPr>
            <a:r>
              <a:rPr lang="es-ES_tradnl" sz="1300" spc="-10" dirty="0">
                <a:cs typeface="Source Sans Pro"/>
              </a:rPr>
              <a:t>Una compañía a veces adopta esta estrategia después de aplicar durante algún tiempo la distribución intensiva.</a:t>
            </a:r>
          </a:p>
          <a:p>
            <a:pPr marL="182563" indent="-171450">
              <a:buClr>
                <a:schemeClr val="tx1"/>
              </a:buClr>
              <a:buSzPct val="100000"/>
              <a:buFont typeface="Arial" charset="0"/>
              <a:buChar char="•"/>
              <a:tabLst>
                <a:tab pos="120650" algn="l"/>
              </a:tabLst>
            </a:pPr>
            <a:r>
              <a:rPr lang="es-ES_tradnl" sz="1300" spc="-10" dirty="0">
                <a:cs typeface="Source Sans Pro"/>
              </a:rPr>
              <a:t>Casi siempre se basa en el alto costo de esta última o bien del desempeño poco satisfactorio de los intermediarios.</a:t>
            </a:r>
          </a:p>
          <a:p>
            <a:pPr marL="182563" indent="-171450">
              <a:buClr>
                <a:schemeClr val="tx1"/>
              </a:buClr>
              <a:buSzPct val="100000"/>
              <a:buFont typeface="Arial" charset="0"/>
              <a:buChar char="•"/>
              <a:tabLst>
                <a:tab pos="120650" algn="l"/>
              </a:tabLst>
            </a:pPr>
            <a:r>
              <a:rPr lang="es-ES_tradnl" sz="1300" spc="-10" dirty="0">
                <a:cs typeface="Source Sans Pro"/>
              </a:rPr>
              <a:t>Hay intermediarios que importan cantidades altas siendo rentable su distribución, al eliminar intermediarios, se reduce el número de tiendas y en cambio, aumenta el volumen de ventas.</a:t>
            </a:r>
            <a:r>
              <a:rPr lang="es-ES_tradnl" sz="1300" b="1" spc="-10" dirty="0">
                <a:cs typeface="Source Sans Pro"/>
              </a:rPr>
              <a:t>  </a:t>
            </a:r>
          </a:p>
        </p:txBody>
      </p:sp>
      <p:sp>
        <p:nvSpPr>
          <p:cNvPr id="13" name="Rectángulo 12">
            <a:extLst>
              <a:ext uri="{FF2B5EF4-FFF2-40B4-BE49-F238E27FC236}">
                <a16:creationId xmlns:a16="http://schemas.microsoft.com/office/drawing/2014/main" id="{F4AD676A-F621-344B-A599-07B538BC6642}"/>
              </a:ext>
            </a:extLst>
          </p:cNvPr>
          <p:cNvSpPr/>
          <p:nvPr/>
        </p:nvSpPr>
        <p:spPr>
          <a:xfrm>
            <a:off x="4751388" y="1309688"/>
            <a:ext cx="3543998" cy="349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angle 28">
            <a:extLst>
              <a:ext uri="{FF2B5EF4-FFF2-40B4-BE49-F238E27FC236}">
                <a16:creationId xmlns:a16="http://schemas.microsoft.com/office/drawing/2014/main" id="{5F40D433-5887-6145-8BE1-15A534D465C9}"/>
              </a:ext>
            </a:extLst>
          </p:cNvPr>
          <p:cNvSpPr>
            <a:spLocks noChangeArrowheads="1"/>
          </p:cNvSpPr>
          <p:nvPr/>
        </p:nvSpPr>
        <p:spPr bwMode="auto">
          <a:xfrm>
            <a:off x="5153566" y="4213226"/>
            <a:ext cx="2735262" cy="50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1"/>
          <a:lstStyle/>
          <a:p>
            <a:pPr algn="ctr"/>
            <a:r>
              <a:rPr lang="es-PE" altLang="es-PE" sz="1600" b="1" dirty="0">
                <a:solidFill>
                  <a:srgbClr val="7150A0"/>
                </a:solidFill>
              </a:rPr>
              <a:t>Bebida hidratante energizante sin calorías en Vivanda</a:t>
            </a:r>
          </a:p>
        </p:txBody>
      </p:sp>
      <p:pic>
        <p:nvPicPr>
          <p:cNvPr id="8" name="Picture 23"/>
          <p:cNvPicPr>
            <a:picLocks noChangeAspect="1"/>
          </p:cNvPicPr>
          <p:nvPr/>
        </p:nvPicPr>
        <p:blipFill rotWithShape="1">
          <a:blip r:embed="rId3">
            <a:extLst>
              <a:ext uri="{28A0092B-C50C-407E-A947-70E740481C1C}">
                <a14:useLocalDpi xmlns:a14="http://schemas.microsoft.com/office/drawing/2010/main" val="0"/>
              </a:ext>
            </a:extLst>
          </a:blip>
          <a:srcRect l="2155" t="2001" r="2414" b="2196"/>
          <a:stretch/>
        </p:blipFill>
        <p:spPr bwMode="auto">
          <a:xfrm>
            <a:off x="5807594" y="1458784"/>
            <a:ext cx="1427207" cy="2638581"/>
          </a:xfrm>
          <a:prstGeom prst="rect">
            <a:avLst/>
          </a:prstGeom>
          <a:noFill/>
          <a:ln w="88897">
            <a:no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877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7"/>
          <p:cNvSpPr>
            <a:spLocks noChangeArrowheads="1"/>
          </p:cNvSpPr>
          <p:nvPr/>
        </p:nvSpPr>
        <p:spPr bwMode="auto">
          <a:xfrm>
            <a:off x="5495115" y="3153399"/>
            <a:ext cx="2435475" cy="41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PE" dirty="0">
              <a:solidFill>
                <a:srgbClr val="000000"/>
              </a:solidFill>
            </a:endParaRPr>
          </a:p>
        </p:txBody>
      </p:sp>
      <p:sp>
        <p:nvSpPr>
          <p:cNvPr id="8" name="Rectangle 5">
            <a:extLst>
              <a:ext uri="{FF2B5EF4-FFF2-40B4-BE49-F238E27FC236}">
                <a16:creationId xmlns:a16="http://schemas.microsoft.com/office/drawing/2014/main" id="{663196D3-4D6C-1E42-8AB2-266FFFD879B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CANALES DE DISTRIBUCIÓN Y SUS ESTRATEGIAS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0" name="Rectangle 27">
            <a:extLst>
              <a:ext uri="{FF2B5EF4-FFF2-40B4-BE49-F238E27FC236}">
                <a16:creationId xmlns:a16="http://schemas.microsoft.com/office/drawing/2014/main" id="{3888B7C8-E01D-364B-9648-9B4A829C6085}"/>
              </a:ext>
            </a:extLst>
          </p:cNvPr>
          <p:cNvSpPr>
            <a:spLocks noChangeArrowheads="1"/>
          </p:cNvSpPr>
          <p:nvPr/>
        </p:nvSpPr>
        <p:spPr bwMode="auto">
          <a:xfrm>
            <a:off x="5495115" y="3153399"/>
            <a:ext cx="2435475" cy="41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PE" dirty="0">
              <a:solidFill>
                <a:srgbClr val="000000"/>
              </a:solidFill>
            </a:endParaRPr>
          </a:p>
        </p:txBody>
      </p:sp>
      <p:sp>
        <p:nvSpPr>
          <p:cNvPr id="11" name="Rectangle 27">
            <a:extLst>
              <a:ext uri="{FF2B5EF4-FFF2-40B4-BE49-F238E27FC236}">
                <a16:creationId xmlns:a16="http://schemas.microsoft.com/office/drawing/2014/main" id="{0F01E987-6A3A-B346-8A3F-E6F5194DB6A7}"/>
              </a:ext>
            </a:extLst>
          </p:cNvPr>
          <p:cNvSpPr>
            <a:spLocks noChangeArrowheads="1"/>
          </p:cNvSpPr>
          <p:nvPr/>
        </p:nvSpPr>
        <p:spPr bwMode="auto">
          <a:xfrm>
            <a:off x="5495115" y="3153399"/>
            <a:ext cx="2435475" cy="41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PE" dirty="0">
              <a:solidFill>
                <a:srgbClr val="000000"/>
              </a:solidFill>
            </a:endParaRPr>
          </a:p>
        </p:txBody>
      </p:sp>
      <p:sp>
        <p:nvSpPr>
          <p:cNvPr id="12" name="Google Shape;159;p11">
            <a:extLst>
              <a:ext uri="{FF2B5EF4-FFF2-40B4-BE49-F238E27FC236}">
                <a16:creationId xmlns:a16="http://schemas.microsoft.com/office/drawing/2014/main" id="{75535524-5AB3-8A41-A9C1-1101DAFAADA6}"/>
              </a:ext>
            </a:extLst>
          </p:cNvPr>
          <p:cNvSpPr/>
          <p:nvPr/>
        </p:nvSpPr>
        <p:spPr>
          <a:xfrm>
            <a:off x="503239" y="912812"/>
            <a:ext cx="8172450" cy="4321175"/>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object 7">
            <a:extLst>
              <a:ext uri="{FF2B5EF4-FFF2-40B4-BE49-F238E27FC236}">
                <a16:creationId xmlns:a16="http://schemas.microsoft.com/office/drawing/2014/main" id="{AC871DA7-5E44-4541-A2AF-62B40014D91A}"/>
              </a:ext>
            </a:extLst>
          </p:cNvPr>
          <p:cNvSpPr txBox="1"/>
          <p:nvPr/>
        </p:nvSpPr>
        <p:spPr>
          <a:xfrm>
            <a:off x="684213" y="1309688"/>
            <a:ext cx="3682493" cy="3585597"/>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DISTRIBUCIÓN EXCLUSIVA      </a:t>
            </a:r>
          </a:p>
          <a:p>
            <a:pPr marL="11113">
              <a:buClr>
                <a:schemeClr val="tx1"/>
              </a:buClr>
              <a:buSzPct val="100000"/>
              <a:tabLst>
                <a:tab pos="120650" algn="l"/>
              </a:tabLst>
            </a:pPr>
            <a:r>
              <a:rPr lang="es-ES_tradnl" sz="1300" spc="-10" dirty="0">
                <a:cs typeface="Source Sans Pro"/>
              </a:rPr>
              <a:t>Distribución exclusiva es la forma extrema de la distribución:</a:t>
            </a:r>
          </a:p>
          <a:p>
            <a:pPr marL="182563" indent="-171450">
              <a:buClr>
                <a:schemeClr val="tx1"/>
              </a:buClr>
              <a:buSzPct val="100000"/>
              <a:buFont typeface="Arial" charset="0"/>
              <a:buChar char="•"/>
              <a:tabLst>
                <a:tab pos="120650" algn="l"/>
              </a:tabLst>
            </a:pPr>
            <a:r>
              <a:rPr lang="es-ES_tradnl" sz="1300" spc="-10" dirty="0">
                <a:cs typeface="Source Sans Pro"/>
              </a:rPr>
              <a:t>En una región predefinida, el distribuidor recibe el derecho exclusivo de vender la marca y se compromete generalmente a no vender marcas competitivas. La estrecha cooperación entre fabricante y distribuidor facilita la puesta en marcha de este programa de venta de productos de alta calidad.</a:t>
            </a:r>
          </a:p>
          <a:p>
            <a:pPr marL="182563" indent="-171450">
              <a:buClr>
                <a:schemeClr val="tx1"/>
              </a:buClr>
              <a:buSzPct val="100000"/>
              <a:buFont typeface="Arial" charset="0"/>
              <a:buChar char="•"/>
              <a:tabLst>
                <a:tab pos="120650" algn="l"/>
              </a:tabLst>
            </a:pPr>
            <a:r>
              <a:rPr lang="es-ES_tradnl" sz="1300" spc="-10" dirty="0">
                <a:cs typeface="Source Sans Pro"/>
              </a:rPr>
              <a:t>Una forma particular de distribución exclusiva es la franquicia. Los fabricantes adoptan a menudo una distribución exclusiva cuando es indispensable que el detallista mantenga un gran inventario.</a:t>
            </a:r>
          </a:p>
          <a:p>
            <a:pPr marL="182563" indent="-171450">
              <a:buClr>
                <a:schemeClr val="tx1"/>
              </a:buClr>
              <a:buSzPct val="100000"/>
              <a:buFont typeface="Arial" charset="0"/>
              <a:buChar char="•"/>
              <a:tabLst>
                <a:tab pos="120650" algn="l"/>
              </a:tabLst>
            </a:pPr>
            <a:r>
              <a:rPr lang="es-ES_tradnl" sz="1300" spc="-10" dirty="0">
                <a:cs typeface="Source Sans Pro"/>
              </a:rPr>
              <a:t>Así, también es adecuada cuando un distribuidor debe dar el servicio de posventa, instalación o de reparación.</a:t>
            </a:r>
          </a:p>
        </p:txBody>
      </p:sp>
      <p:sp>
        <p:nvSpPr>
          <p:cNvPr id="16" name="Rectángulo 15">
            <a:extLst>
              <a:ext uri="{FF2B5EF4-FFF2-40B4-BE49-F238E27FC236}">
                <a16:creationId xmlns:a16="http://schemas.microsoft.com/office/drawing/2014/main" id="{BD44D4D2-D263-7A4E-9D5F-28845D1AC7A3}"/>
              </a:ext>
            </a:extLst>
          </p:cNvPr>
          <p:cNvSpPr/>
          <p:nvPr/>
        </p:nvSpPr>
        <p:spPr>
          <a:xfrm>
            <a:off x="4751388" y="1309688"/>
            <a:ext cx="3543998" cy="349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angle 28">
            <a:extLst>
              <a:ext uri="{FF2B5EF4-FFF2-40B4-BE49-F238E27FC236}">
                <a16:creationId xmlns:a16="http://schemas.microsoft.com/office/drawing/2014/main" id="{FAC6D5EF-CC43-6B43-AE3C-6215453595B3}"/>
              </a:ext>
            </a:extLst>
          </p:cNvPr>
          <p:cNvSpPr>
            <a:spLocks noChangeArrowheads="1"/>
          </p:cNvSpPr>
          <p:nvPr/>
        </p:nvSpPr>
        <p:spPr bwMode="auto">
          <a:xfrm>
            <a:off x="5153566" y="4213226"/>
            <a:ext cx="2735262" cy="50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1"/>
          <a:lstStyle/>
          <a:p>
            <a:pPr algn="ctr"/>
            <a:r>
              <a:rPr lang="es-PE" altLang="es-PE" sz="1600" b="1" dirty="0">
                <a:solidFill>
                  <a:srgbClr val="7150A0"/>
                </a:solidFill>
              </a:rPr>
              <a:t>Representante de </a:t>
            </a:r>
            <a:br>
              <a:rPr lang="es-PE" altLang="es-PE" sz="1600" b="1" dirty="0">
                <a:solidFill>
                  <a:srgbClr val="7150A0"/>
                </a:solidFill>
              </a:rPr>
            </a:br>
            <a:r>
              <a:rPr lang="es-PE" altLang="es-PE" sz="1600" b="1" dirty="0">
                <a:solidFill>
                  <a:srgbClr val="7150A0"/>
                </a:solidFill>
              </a:rPr>
              <a:t>maquinaria y equipo  </a:t>
            </a:r>
          </a:p>
        </p:txBody>
      </p:sp>
      <p:pic>
        <p:nvPicPr>
          <p:cNvPr id="9" name="Picture 23"/>
          <p:cNvPicPr>
            <a:picLocks noChangeAspect="1"/>
          </p:cNvPicPr>
          <p:nvPr/>
        </p:nvPicPr>
        <p:blipFill rotWithShape="1">
          <a:blip r:embed="rId3">
            <a:extLst>
              <a:ext uri="{28A0092B-C50C-407E-A947-70E740481C1C}">
                <a14:useLocalDpi xmlns:a14="http://schemas.microsoft.com/office/drawing/2010/main" val="0"/>
              </a:ext>
            </a:extLst>
          </a:blip>
          <a:srcRect l="3385" t="1065" r="1513" b="1426"/>
          <a:stretch/>
        </p:blipFill>
        <p:spPr bwMode="auto">
          <a:xfrm>
            <a:off x="5394146" y="1501774"/>
            <a:ext cx="2254102" cy="2578536"/>
          </a:xfrm>
          <a:prstGeom prst="rect">
            <a:avLst/>
          </a:prstGeom>
          <a:noFill/>
          <a:ln w="88897">
            <a:no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1190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3EA2621A-4003-624B-98E5-571DDBF3FD0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29104" y="2100702"/>
            <a:ext cx="2384707" cy="1485003"/>
          </a:xfrm>
          <a:prstGeom prst="rect">
            <a:avLst/>
          </a:prstGeom>
        </p:spPr>
      </p:pic>
      <p:sp>
        <p:nvSpPr>
          <p:cNvPr id="8" name="object 7"/>
          <p:cNvSpPr txBox="1"/>
          <p:nvPr/>
        </p:nvSpPr>
        <p:spPr>
          <a:xfrm>
            <a:off x="510069" y="925340"/>
            <a:ext cx="3882544" cy="246221"/>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NIVEL DE SERVICIO AL CLIENTE       </a:t>
            </a:r>
          </a:p>
        </p:txBody>
      </p:sp>
      <p:sp>
        <p:nvSpPr>
          <p:cNvPr id="14" name="Rectangle 5">
            <a:extLst>
              <a:ext uri="{FF2B5EF4-FFF2-40B4-BE49-F238E27FC236}">
                <a16:creationId xmlns:a16="http://schemas.microsoft.com/office/drawing/2014/main" id="{D69B9FB0-1E74-6C47-9051-8633A183605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CANALES DE DISTRIBUCIÓN Y SUS ESTRATEGIAS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5" name="Rectángulo 14">
            <a:extLst>
              <a:ext uri="{FF2B5EF4-FFF2-40B4-BE49-F238E27FC236}">
                <a16:creationId xmlns:a16="http://schemas.microsoft.com/office/drawing/2014/main" id="{C026F45B-CCC2-0142-AEF7-59D09853249A}"/>
              </a:ext>
            </a:extLst>
          </p:cNvPr>
          <p:cNvSpPr/>
          <p:nvPr/>
        </p:nvSpPr>
        <p:spPr>
          <a:xfrm>
            <a:off x="837369" y="1420124"/>
            <a:ext cx="4186619" cy="581698"/>
          </a:xfrm>
          <a:prstGeom prst="rect">
            <a:avLst/>
          </a:prstGeom>
        </p:spPr>
        <p:txBody>
          <a:bodyPr wrap="square" lIns="0" tIns="0" rIns="0" bIns="0">
            <a:spAutoFit/>
          </a:bodyPr>
          <a:lstStyle/>
          <a:p>
            <a:pPr defTabSz="977900">
              <a:lnSpc>
                <a:spcPct val="90000"/>
              </a:lnSpc>
              <a:spcAft>
                <a:spcPct val="35000"/>
              </a:spcAft>
            </a:pPr>
            <a:r>
              <a:rPr lang="es-ES" sz="1400" b="1" dirty="0">
                <a:solidFill>
                  <a:srgbClr val="EE4639"/>
                </a:solidFill>
                <a:latin typeface="Calibri" charset="0"/>
                <a:ea typeface="Calibri" charset="0"/>
                <a:cs typeface="Calibri" charset="0"/>
              </a:rPr>
              <a:t>ANTES DE LA VENTA</a:t>
            </a:r>
            <a:br>
              <a:rPr lang="es-ES" sz="1400" dirty="0">
                <a:solidFill>
                  <a:srgbClr val="7150A0"/>
                </a:solidFill>
                <a:latin typeface="Calibri" charset="0"/>
                <a:ea typeface="Calibri" charset="0"/>
                <a:cs typeface="Calibri" charset="0"/>
              </a:rPr>
            </a:br>
            <a:r>
              <a:rPr lang="es-PE" sz="1400" dirty="0">
                <a:solidFill>
                  <a:schemeClr val="tx1"/>
                </a:solidFill>
                <a:latin typeface="Calibri" charset="0"/>
                <a:cs typeface="Calibri" charset="0"/>
              </a:rPr>
              <a:t>Política de servicio al cliente, estructura administrativa, flexibilidad del sistema, servicio de gestión y apoyo.</a:t>
            </a:r>
          </a:p>
        </p:txBody>
      </p:sp>
      <p:cxnSp>
        <p:nvCxnSpPr>
          <p:cNvPr id="18" name="Conector recto 17">
            <a:extLst>
              <a:ext uri="{FF2B5EF4-FFF2-40B4-BE49-F238E27FC236}">
                <a16:creationId xmlns:a16="http://schemas.microsoft.com/office/drawing/2014/main" id="{6EFC21D8-FAEA-D64D-A930-79B283D0B1A9}"/>
              </a:ext>
            </a:extLst>
          </p:cNvPr>
          <p:cNvCxnSpPr>
            <a:cxnSpLocks/>
          </p:cNvCxnSpPr>
          <p:nvPr/>
        </p:nvCxnSpPr>
        <p:spPr>
          <a:xfrm>
            <a:off x="622968" y="1622994"/>
            <a:ext cx="0" cy="668793"/>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id="{7F28AC9D-546E-CD46-BA54-CFBAB3FAA282}"/>
              </a:ext>
            </a:extLst>
          </p:cNvPr>
          <p:cNvSpPr/>
          <p:nvPr/>
        </p:nvSpPr>
        <p:spPr>
          <a:xfrm>
            <a:off x="837369" y="2323525"/>
            <a:ext cx="4186619" cy="775597"/>
          </a:xfrm>
          <a:prstGeom prst="rect">
            <a:avLst/>
          </a:prstGeom>
        </p:spPr>
        <p:txBody>
          <a:bodyPr wrap="square" lIns="0" tIns="0" rIns="0" bIns="0">
            <a:spAutoFit/>
          </a:bodyPr>
          <a:lstStyle/>
          <a:p>
            <a:pPr defTabSz="977900">
              <a:lnSpc>
                <a:spcPct val="90000"/>
              </a:lnSpc>
            </a:pPr>
            <a:r>
              <a:rPr lang="es-ES" sz="1400" b="1" dirty="0">
                <a:solidFill>
                  <a:srgbClr val="EE4639"/>
                </a:solidFill>
                <a:latin typeface="Calibri" charset="0"/>
                <a:ea typeface="Calibri" charset="0"/>
                <a:cs typeface="Calibri" charset="0"/>
              </a:rPr>
              <a:t>DURANTE LA VENTA</a:t>
            </a:r>
            <a:br>
              <a:rPr lang="es-ES" sz="1400" b="1" dirty="0">
                <a:solidFill>
                  <a:srgbClr val="7150A0"/>
                </a:solidFill>
                <a:latin typeface="Calibri" charset="0"/>
                <a:ea typeface="Calibri" charset="0"/>
                <a:cs typeface="Calibri" charset="0"/>
              </a:rPr>
            </a:br>
            <a:r>
              <a:rPr lang="es-PE" sz="1400" dirty="0">
                <a:solidFill>
                  <a:schemeClr val="tx1"/>
                </a:solidFill>
                <a:latin typeface="Calibri" charset="0"/>
                <a:cs typeface="Calibri" charset="0"/>
              </a:rPr>
              <a:t>Disponibilidad de stock, información de pedidos, consistencia ciclo pedidos, transporte, envíos especiales, sustitución del producto.</a:t>
            </a:r>
          </a:p>
        </p:txBody>
      </p:sp>
      <p:sp>
        <p:nvSpPr>
          <p:cNvPr id="20" name="Rectángulo 19">
            <a:extLst>
              <a:ext uri="{FF2B5EF4-FFF2-40B4-BE49-F238E27FC236}">
                <a16:creationId xmlns:a16="http://schemas.microsoft.com/office/drawing/2014/main" id="{0F4EE356-B462-2E45-B578-FAF2B3B59530}"/>
              </a:ext>
            </a:extLst>
          </p:cNvPr>
          <p:cNvSpPr/>
          <p:nvPr/>
        </p:nvSpPr>
        <p:spPr>
          <a:xfrm>
            <a:off x="837369" y="3282638"/>
            <a:ext cx="4186619" cy="861774"/>
          </a:xfrm>
          <a:prstGeom prst="rect">
            <a:avLst/>
          </a:prstGeom>
        </p:spPr>
        <p:txBody>
          <a:bodyPr wrap="square" lIns="0" tIns="0" rIns="0" bIns="0">
            <a:spAutoFit/>
          </a:bodyPr>
          <a:lstStyle/>
          <a:p>
            <a:pPr>
              <a:defRPr/>
            </a:pPr>
            <a:r>
              <a:rPr lang="es-PE" sz="1400" b="1" dirty="0">
                <a:solidFill>
                  <a:srgbClr val="EE4639"/>
                </a:solidFill>
                <a:latin typeface="Calibri" charset="0"/>
                <a:cs typeface="Calibri" charset="0"/>
              </a:rPr>
              <a:t>DESPUÉS DE LA VENTA</a:t>
            </a:r>
          </a:p>
          <a:p>
            <a:pPr>
              <a:defRPr/>
            </a:pPr>
            <a:r>
              <a:rPr lang="es-PE" sz="1400" dirty="0">
                <a:solidFill>
                  <a:schemeClr val="tx1"/>
                </a:solidFill>
                <a:latin typeface="Calibri" charset="0"/>
                <a:cs typeface="Calibri" charset="0"/>
              </a:rPr>
              <a:t>Instalación, garantía, alteraciones y reparaciones, reclamos y quejas.</a:t>
            </a:r>
          </a:p>
          <a:p>
            <a:pPr>
              <a:defRPr/>
            </a:pPr>
            <a:r>
              <a:rPr lang="es-PE" sz="1400" dirty="0">
                <a:solidFill>
                  <a:schemeClr val="tx1"/>
                </a:solidFill>
                <a:latin typeface="Calibri" charset="0"/>
                <a:cs typeface="Calibri" charset="0"/>
              </a:rPr>
              <a:t>Sustitución temporal del producto.</a:t>
            </a:r>
          </a:p>
        </p:txBody>
      </p:sp>
      <p:sp>
        <p:nvSpPr>
          <p:cNvPr id="21" name="Más 20">
            <a:extLst>
              <a:ext uri="{FF2B5EF4-FFF2-40B4-BE49-F238E27FC236}">
                <a16:creationId xmlns:a16="http://schemas.microsoft.com/office/drawing/2014/main" id="{E4190737-8982-5E42-9094-7CBE1E70599E}"/>
              </a:ext>
            </a:extLst>
          </p:cNvPr>
          <p:cNvSpPr/>
          <p:nvPr/>
        </p:nvSpPr>
        <p:spPr>
          <a:xfrm>
            <a:off x="546626" y="1429896"/>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22" name="Conector recto 21">
            <a:extLst>
              <a:ext uri="{FF2B5EF4-FFF2-40B4-BE49-F238E27FC236}">
                <a16:creationId xmlns:a16="http://schemas.microsoft.com/office/drawing/2014/main" id="{35248FB7-B8F2-0344-A7E1-B439F7271722}"/>
              </a:ext>
            </a:extLst>
          </p:cNvPr>
          <p:cNvCxnSpPr/>
          <p:nvPr/>
        </p:nvCxnSpPr>
        <p:spPr>
          <a:xfrm>
            <a:off x="622968" y="2517162"/>
            <a:ext cx="0" cy="750320"/>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3" name="Más 22">
            <a:extLst>
              <a:ext uri="{FF2B5EF4-FFF2-40B4-BE49-F238E27FC236}">
                <a16:creationId xmlns:a16="http://schemas.microsoft.com/office/drawing/2014/main" id="{6DD203B5-E0DD-FD45-AEFE-41B6FF8AE5E1}"/>
              </a:ext>
            </a:extLst>
          </p:cNvPr>
          <p:cNvSpPr/>
          <p:nvPr/>
        </p:nvSpPr>
        <p:spPr>
          <a:xfrm>
            <a:off x="546626" y="2334413"/>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4" name="Más 23">
            <a:extLst>
              <a:ext uri="{FF2B5EF4-FFF2-40B4-BE49-F238E27FC236}">
                <a16:creationId xmlns:a16="http://schemas.microsoft.com/office/drawing/2014/main" id="{CE1EE550-B188-0541-956B-E99A4FF5FF28}"/>
              </a:ext>
            </a:extLst>
          </p:cNvPr>
          <p:cNvSpPr/>
          <p:nvPr/>
        </p:nvSpPr>
        <p:spPr>
          <a:xfrm>
            <a:off x="546626" y="3282638"/>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nvGrpSpPr>
          <p:cNvPr id="7" name="Grupo 6">
            <a:extLst>
              <a:ext uri="{FF2B5EF4-FFF2-40B4-BE49-F238E27FC236}">
                <a16:creationId xmlns:a16="http://schemas.microsoft.com/office/drawing/2014/main" id="{2F89A9F1-C13F-D94D-BBBF-ABFDA1E9237C}"/>
              </a:ext>
            </a:extLst>
          </p:cNvPr>
          <p:cNvGrpSpPr/>
          <p:nvPr/>
        </p:nvGrpSpPr>
        <p:grpSpPr>
          <a:xfrm>
            <a:off x="5529104" y="492587"/>
            <a:ext cx="2387976" cy="4736732"/>
            <a:chOff x="5772172" y="961719"/>
            <a:chExt cx="1959083" cy="3885990"/>
          </a:xfrm>
        </p:grpSpPr>
        <p:pic>
          <p:nvPicPr>
            <p:cNvPr id="3" name="Imagen 2">
              <a:extLst>
                <a:ext uri="{FF2B5EF4-FFF2-40B4-BE49-F238E27FC236}">
                  <a16:creationId xmlns:a16="http://schemas.microsoft.com/office/drawing/2014/main" id="{12C764BA-2F54-0D43-9562-39D972266A26}"/>
                </a:ext>
              </a:extLst>
            </p:cNvPr>
            <p:cNvPicPr>
              <a:picLocks noChangeAspect="1"/>
            </p:cNvPicPr>
            <p:nvPr/>
          </p:nvPicPr>
          <p:blipFill>
            <a:blip r:embed="rId4"/>
            <a:stretch>
              <a:fillRect/>
            </a:stretch>
          </p:blipFill>
          <p:spPr>
            <a:xfrm>
              <a:off x="5772172" y="3544318"/>
              <a:ext cx="1956403" cy="1303391"/>
            </a:xfrm>
            <a:prstGeom prst="rect">
              <a:avLst/>
            </a:prstGeom>
          </p:spPr>
        </p:pic>
        <p:pic>
          <p:nvPicPr>
            <p:cNvPr id="5" name="Imagen 4">
              <a:extLst>
                <a:ext uri="{FF2B5EF4-FFF2-40B4-BE49-F238E27FC236}">
                  <a16:creationId xmlns:a16="http://schemas.microsoft.com/office/drawing/2014/main" id="{6E9E6268-D41E-CD4A-9404-7631094B86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72172" y="961719"/>
              <a:ext cx="1959083" cy="1276583"/>
            </a:xfrm>
            <a:prstGeom prst="rect">
              <a:avLst/>
            </a:prstGeom>
          </p:spPr>
        </p:pic>
      </p:grpSp>
    </p:spTree>
    <p:custDataLst>
      <p:tags r:id="rId1"/>
    </p:custDataLst>
    <p:extLst>
      <p:ext uri="{BB962C8B-B14F-4D97-AF65-F5344CB8AC3E}">
        <p14:creationId xmlns:p14="http://schemas.microsoft.com/office/powerpoint/2010/main" val="94931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7"/>
          <p:cNvSpPr txBox="1"/>
          <p:nvPr/>
        </p:nvSpPr>
        <p:spPr>
          <a:xfrm>
            <a:off x="510069" y="919552"/>
            <a:ext cx="8130694" cy="246221"/>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¿CUÁLES SON LOS ELEMENTOS DE LA DISTRIBUCIÓN?</a:t>
            </a:r>
          </a:p>
        </p:txBody>
      </p:sp>
      <p:sp>
        <p:nvSpPr>
          <p:cNvPr id="4" name="Forma libre 3">
            <a:extLst>
              <a:ext uri="{FF2B5EF4-FFF2-40B4-BE49-F238E27FC236}">
                <a16:creationId xmlns:a16="http://schemas.microsoft.com/office/drawing/2014/main" id="{31772BE2-5F91-BF4F-B34B-8C4C553407EF}"/>
              </a:ext>
            </a:extLst>
          </p:cNvPr>
          <p:cNvSpPr/>
          <p:nvPr/>
        </p:nvSpPr>
        <p:spPr>
          <a:xfrm>
            <a:off x="1030146" y="1834766"/>
            <a:ext cx="2897533" cy="442800"/>
          </a:xfrm>
          <a:custGeom>
            <a:avLst/>
            <a:gdLst>
              <a:gd name="connsiteX0" fmla="*/ 0 w 3099639"/>
              <a:gd name="connsiteY0" fmla="*/ 73801 h 442800"/>
              <a:gd name="connsiteX1" fmla="*/ 73801 w 3099639"/>
              <a:gd name="connsiteY1" fmla="*/ 0 h 442800"/>
              <a:gd name="connsiteX2" fmla="*/ 3025838 w 3099639"/>
              <a:gd name="connsiteY2" fmla="*/ 0 h 442800"/>
              <a:gd name="connsiteX3" fmla="*/ 3099639 w 3099639"/>
              <a:gd name="connsiteY3" fmla="*/ 73801 h 442800"/>
              <a:gd name="connsiteX4" fmla="*/ 3099639 w 3099639"/>
              <a:gd name="connsiteY4" fmla="*/ 368999 h 442800"/>
              <a:gd name="connsiteX5" fmla="*/ 3025838 w 3099639"/>
              <a:gd name="connsiteY5" fmla="*/ 442800 h 442800"/>
              <a:gd name="connsiteX6" fmla="*/ 73801 w 3099639"/>
              <a:gd name="connsiteY6" fmla="*/ 442800 h 442800"/>
              <a:gd name="connsiteX7" fmla="*/ 0 w 3099639"/>
              <a:gd name="connsiteY7" fmla="*/ 368999 h 442800"/>
              <a:gd name="connsiteX8" fmla="*/ 0 w 3099639"/>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639" h="442800">
                <a:moveTo>
                  <a:pt x="0" y="73801"/>
                </a:moveTo>
                <a:cubicBezTo>
                  <a:pt x="0" y="33042"/>
                  <a:pt x="33042" y="0"/>
                  <a:pt x="73801" y="0"/>
                </a:cubicBezTo>
                <a:lnTo>
                  <a:pt x="3025838" y="0"/>
                </a:lnTo>
                <a:cubicBezTo>
                  <a:pt x="3066597" y="0"/>
                  <a:pt x="3099639" y="33042"/>
                  <a:pt x="3099639" y="73801"/>
                </a:cubicBezTo>
                <a:lnTo>
                  <a:pt x="3099639" y="368999"/>
                </a:lnTo>
                <a:cubicBezTo>
                  <a:pt x="3099639" y="409758"/>
                  <a:pt x="3066597" y="442800"/>
                  <a:pt x="3025838" y="442800"/>
                </a:cubicBezTo>
                <a:lnTo>
                  <a:pt x="73801" y="442800"/>
                </a:lnTo>
                <a:cubicBezTo>
                  <a:pt x="33042" y="442800"/>
                  <a:pt x="0" y="409758"/>
                  <a:pt x="0" y="368999"/>
                </a:cubicBezTo>
                <a:lnTo>
                  <a:pt x="0" y="73801"/>
                </a:lnTo>
                <a:close/>
              </a:path>
            </a:pathLst>
          </a:custGeom>
          <a:solidFill>
            <a:srgbClr val="7150A0"/>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138775" tIns="21616" rIns="138775" bIns="21616" numCol="1" spcCol="1270" anchor="ctr" anchorCtr="0">
            <a:noAutofit/>
          </a:bodyPr>
          <a:lstStyle/>
          <a:p>
            <a:pPr marL="0" lvl="0" indent="0" algn="ctr" defTabSz="666750">
              <a:lnSpc>
                <a:spcPct val="90000"/>
              </a:lnSpc>
              <a:spcBef>
                <a:spcPct val="0"/>
              </a:spcBef>
              <a:spcAft>
                <a:spcPct val="35000"/>
              </a:spcAft>
              <a:buNone/>
            </a:pPr>
            <a:r>
              <a:rPr lang="es-PE" sz="1400" b="0" kern="1200" dirty="0">
                <a:solidFill>
                  <a:schemeClr val="bg1"/>
                </a:solidFill>
              </a:rPr>
              <a:t>Procesamiento de pedidos.</a:t>
            </a:r>
          </a:p>
        </p:txBody>
      </p:sp>
      <p:sp>
        <p:nvSpPr>
          <p:cNvPr id="6" name="Forma libre 5">
            <a:extLst>
              <a:ext uri="{FF2B5EF4-FFF2-40B4-BE49-F238E27FC236}">
                <a16:creationId xmlns:a16="http://schemas.microsoft.com/office/drawing/2014/main" id="{39A7B69D-1868-4645-B5C9-0E9FD0B48509}"/>
              </a:ext>
            </a:extLst>
          </p:cNvPr>
          <p:cNvSpPr/>
          <p:nvPr/>
        </p:nvSpPr>
        <p:spPr>
          <a:xfrm>
            <a:off x="1051938" y="2362880"/>
            <a:ext cx="2897533" cy="442800"/>
          </a:xfrm>
          <a:custGeom>
            <a:avLst/>
            <a:gdLst>
              <a:gd name="connsiteX0" fmla="*/ 0 w 3099639"/>
              <a:gd name="connsiteY0" fmla="*/ 73801 h 442800"/>
              <a:gd name="connsiteX1" fmla="*/ 73801 w 3099639"/>
              <a:gd name="connsiteY1" fmla="*/ 0 h 442800"/>
              <a:gd name="connsiteX2" fmla="*/ 3025838 w 3099639"/>
              <a:gd name="connsiteY2" fmla="*/ 0 h 442800"/>
              <a:gd name="connsiteX3" fmla="*/ 3099639 w 3099639"/>
              <a:gd name="connsiteY3" fmla="*/ 73801 h 442800"/>
              <a:gd name="connsiteX4" fmla="*/ 3099639 w 3099639"/>
              <a:gd name="connsiteY4" fmla="*/ 368999 h 442800"/>
              <a:gd name="connsiteX5" fmla="*/ 3025838 w 3099639"/>
              <a:gd name="connsiteY5" fmla="*/ 442800 h 442800"/>
              <a:gd name="connsiteX6" fmla="*/ 73801 w 3099639"/>
              <a:gd name="connsiteY6" fmla="*/ 442800 h 442800"/>
              <a:gd name="connsiteX7" fmla="*/ 0 w 3099639"/>
              <a:gd name="connsiteY7" fmla="*/ 368999 h 442800"/>
              <a:gd name="connsiteX8" fmla="*/ 0 w 3099639"/>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639" h="442800">
                <a:moveTo>
                  <a:pt x="0" y="73801"/>
                </a:moveTo>
                <a:cubicBezTo>
                  <a:pt x="0" y="33042"/>
                  <a:pt x="33042" y="0"/>
                  <a:pt x="73801" y="0"/>
                </a:cubicBezTo>
                <a:lnTo>
                  <a:pt x="3025838" y="0"/>
                </a:lnTo>
                <a:cubicBezTo>
                  <a:pt x="3066597" y="0"/>
                  <a:pt x="3099639" y="33042"/>
                  <a:pt x="3099639" y="73801"/>
                </a:cubicBezTo>
                <a:lnTo>
                  <a:pt x="3099639" y="368999"/>
                </a:lnTo>
                <a:cubicBezTo>
                  <a:pt x="3099639" y="409758"/>
                  <a:pt x="3066597" y="442800"/>
                  <a:pt x="3025838" y="442800"/>
                </a:cubicBezTo>
                <a:lnTo>
                  <a:pt x="73801" y="442800"/>
                </a:lnTo>
                <a:cubicBezTo>
                  <a:pt x="33042" y="442800"/>
                  <a:pt x="0" y="409758"/>
                  <a:pt x="0" y="368999"/>
                </a:cubicBezTo>
                <a:lnTo>
                  <a:pt x="0" y="73801"/>
                </a:lnTo>
                <a:close/>
              </a:path>
            </a:pathLst>
          </a:custGeom>
          <a:solidFill>
            <a:srgbClr val="7150A0"/>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138775" tIns="21616" rIns="138775" bIns="21616" numCol="1" spcCol="1270" anchor="ctr" anchorCtr="0">
            <a:noAutofit/>
          </a:bodyPr>
          <a:lstStyle/>
          <a:p>
            <a:pPr marL="0" lvl="0" indent="0" algn="ctr" defTabSz="666750">
              <a:lnSpc>
                <a:spcPct val="90000"/>
              </a:lnSpc>
              <a:spcBef>
                <a:spcPct val="0"/>
              </a:spcBef>
              <a:spcAft>
                <a:spcPct val="35000"/>
              </a:spcAft>
              <a:buNone/>
            </a:pPr>
            <a:r>
              <a:rPr lang="es-PE" sz="1400" b="0" kern="1200" dirty="0">
                <a:solidFill>
                  <a:schemeClr val="bg1"/>
                </a:solidFill>
              </a:rPr>
              <a:t>Control de inventarios.</a:t>
            </a:r>
          </a:p>
        </p:txBody>
      </p:sp>
      <p:sp>
        <p:nvSpPr>
          <p:cNvPr id="9" name="Forma libre 8">
            <a:extLst>
              <a:ext uri="{FF2B5EF4-FFF2-40B4-BE49-F238E27FC236}">
                <a16:creationId xmlns:a16="http://schemas.microsoft.com/office/drawing/2014/main" id="{EA9C591A-1685-0A4F-BC29-AFA9222BF477}"/>
              </a:ext>
            </a:extLst>
          </p:cNvPr>
          <p:cNvSpPr/>
          <p:nvPr/>
        </p:nvSpPr>
        <p:spPr>
          <a:xfrm>
            <a:off x="1051938" y="2940501"/>
            <a:ext cx="2897533" cy="442800"/>
          </a:xfrm>
          <a:custGeom>
            <a:avLst/>
            <a:gdLst>
              <a:gd name="connsiteX0" fmla="*/ 0 w 3099639"/>
              <a:gd name="connsiteY0" fmla="*/ 73801 h 442800"/>
              <a:gd name="connsiteX1" fmla="*/ 73801 w 3099639"/>
              <a:gd name="connsiteY1" fmla="*/ 0 h 442800"/>
              <a:gd name="connsiteX2" fmla="*/ 3025838 w 3099639"/>
              <a:gd name="connsiteY2" fmla="*/ 0 h 442800"/>
              <a:gd name="connsiteX3" fmla="*/ 3099639 w 3099639"/>
              <a:gd name="connsiteY3" fmla="*/ 73801 h 442800"/>
              <a:gd name="connsiteX4" fmla="*/ 3099639 w 3099639"/>
              <a:gd name="connsiteY4" fmla="*/ 368999 h 442800"/>
              <a:gd name="connsiteX5" fmla="*/ 3025838 w 3099639"/>
              <a:gd name="connsiteY5" fmla="*/ 442800 h 442800"/>
              <a:gd name="connsiteX6" fmla="*/ 73801 w 3099639"/>
              <a:gd name="connsiteY6" fmla="*/ 442800 h 442800"/>
              <a:gd name="connsiteX7" fmla="*/ 0 w 3099639"/>
              <a:gd name="connsiteY7" fmla="*/ 368999 h 442800"/>
              <a:gd name="connsiteX8" fmla="*/ 0 w 3099639"/>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639" h="442800">
                <a:moveTo>
                  <a:pt x="0" y="73801"/>
                </a:moveTo>
                <a:cubicBezTo>
                  <a:pt x="0" y="33042"/>
                  <a:pt x="33042" y="0"/>
                  <a:pt x="73801" y="0"/>
                </a:cubicBezTo>
                <a:lnTo>
                  <a:pt x="3025838" y="0"/>
                </a:lnTo>
                <a:cubicBezTo>
                  <a:pt x="3066597" y="0"/>
                  <a:pt x="3099639" y="33042"/>
                  <a:pt x="3099639" y="73801"/>
                </a:cubicBezTo>
                <a:lnTo>
                  <a:pt x="3099639" y="368999"/>
                </a:lnTo>
                <a:cubicBezTo>
                  <a:pt x="3099639" y="409758"/>
                  <a:pt x="3066597" y="442800"/>
                  <a:pt x="3025838" y="442800"/>
                </a:cubicBezTo>
                <a:lnTo>
                  <a:pt x="73801" y="442800"/>
                </a:lnTo>
                <a:cubicBezTo>
                  <a:pt x="33042" y="442800"/>
                  <a:pt x="0" y="409758"/>
                  <a:pt x="0" y="368999"/>
                </a:cubicBezTo>
                <a:lnTo>
                  <a:pt x="0" y="73801"/>
                </a:lnTo>
                <a:close/>
              </a:path>
            </a:pathLst>
          </a:custGeom>
          <a:solidFill>
            <a:srgbClr val="7150A0"/>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138775" tIns="21616" rIns="138775" bIns="21616" numCol="1" spcCol="1270" anchor="ctr" anchorCtr="0">
            <a:noAutofit/>
          </a:bodyPr>
          <a:lstStyle/>
          <a:p>
            <a:pPr marL="0" lvl="0" indent="0" algn="ctr" defTabSz="666750">
              <a:lnSpc>
                <a:spcPct val="90000"/>
              </a:lnSpc>
              <a:spcBef>
                <a:spcPct val="0"/>
              </a:spcBef>
              <a:spcAft>
                <a:spcPct val="35000"/>
              </a:spcAft>
              <a:buNone/>
            </a:pPr>
            <a:r>
              <a:rPr lang="es-PE" sz="1400" b="0" kern="1200" dirty="0">
                <a:solidFill>
                  <a:schemeClr val="bg1"/>
                </a:solidFill>
              </a:rPr>
              <a:t>Manejo de materiales.</a:t>
            </a:r>
          </a:p>
        </p:txBody>
      </p:sp>
      <p:sp>
        <p:nvSpPr>
          <p:cNvPr id="12" name="Forma libre 11">
            <a:extLst>
              <a:ext uri="{FF2B5EF4-FFF2-40B4-BE49-F238E27FC236}">
                <a16:creationId xmlns:a16="http://schemas.microsoft.com/office/drawing/2014/main" id="{EAEB20F6-103E-1C4D-8E55-0F79DDB3AECF}"/>
              </a:ext>
            </a:extLst>
          </p:cNvPr>
          <p:cNvSpPr/>
          <p:nvPr/>
        </p:nvSpPr>
        <p:spPr>
          <a:xfrm>
            <a:off x="1051938" y="3527395"/>
            <a:ext cx="2897533" cy="442800"/>
          </a:xfrm>
          <a:custGeom>
            <a:avLst/>
            <a:gdLst>
              <a:gd name="connsiteX0" fmla="*/ 0 w 3099639"/>
              <a:gd name="connsiteY0" fmla="*/ 73801 h 442800"/>
              <a:gd name="connsiteX1" fmla="*/ 73801 w 3099639"/>
              <a:gd name="connsiteY1" fmla="*/ 0 h 442800"/>
              <a:gd name="connsiteX2" fmla="*/ 3025838 w 3099639"/>
              <a:gd name="connsiteY2" fmla="*/ 0 h 442800"/>
              <a:gd name="connsiteX3" fmla="*/ 3099639 w 3099639"/>
              <a:gd name="connsiteY3" fmla="*/ 73801 h 442800"/>
              <a:gd name="connsiteX4" fmla="*/ 3099639 w 3099639"/>
              <a:gd name="connsiteY4" fmla="*/ 368999 h 442800"/>
              <a:gd name="connsiteX5" fmla="*/ 3025838 w 3099639"/>
              <a:gd name="connsiteY5" fmla="*/ 442800 h 442800"/>
              <a:gd name="connsiteX6" fmla="*/ 73801 w 3099639"/>
              <a:gd name="connsiteY6" fmla="*/ 442800 h 442800"/>
              <a:gd name="connsiteX7" fmla="*/ 0 w 3099639"/>
              <a:gd name="connsiteY7" fmla="*/ 368999 h 442800"/>
              <a:gd name="connsiteX8" fmla="*/ 0 w 3099639"/>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639" h="442800">
                <a:moveTo>
                  <a:pt x="0" y="73801"/>
                </a:moveTo>
                <a:cubicBezTo>
                  <a:pt x="0" y="33042"/>
                  <a:pt x="33042" y="0"/>
                  <a:pt x="73801" y="0"/>
                </a:cubicBezTo>
                <a:lnTo>
                  <a:pt x="3025838" y="0"/>
                </a:lnTo>
                <a:cubicBezTo>
                  <a:pt x="3066597" y="0"/>
                  <a:pt x="3099639" y="33042"/>
                  <a:pt x="3099639" y="73801"/>
                </a:cubicBezTo>
                <a:lnTo>
                  <a:pt x="3099639" y="368999"/>
                </a:lnTo>
                <a:cubicBezTo>
                  <a:pt x="3099639" y="409758"/>
                  <a:pt x="3066597" y="442800"/>
                  <a:pt x="3025838" y="442800"/>
                </a:cubicBezTo>
                <a:lnTo>
                  <a:pt x="73801" y="442800"/>
                </a:lnTo>
                <a:cubicBezTo>
                  <a:pt x="33042" y="442800"/>
                  <a:pt x="0" y="409758"/>
                  <a:pt x="0" y="368999"/>
                </a:cubicBezTo>
                <a:lnTo>
                  <a:pt x="0" y="73801"/>
                </a:lnTo>
                <a:close/>
              </a:path>
            </a:pathLst>
          </a:custGeom>
          <a:solidFill>
            <a:srgbClr val="7150A0"/>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138775" tIns="21616" rIns="138775" bIns="21616" numCol="1" spcCol="1270" anchor="ctr" anchorCtr="0">
            <a:noAutofit/>
          </a:bodyPr>
          <a:lstStyle/>
          <a:p>
            <a:pPr marL="0" lvl="0" indent="0" algn="ctr" defTabSz="666750">
              <a:lnSpc>
                <a:spcPct val="90000"/>
              </a:lnSpc>
              <a:spcBef>
                <a:spcPct val="0"/>
              </a:spcBef>
              <a:spcAft>
                <a:spcPct val="35000"/>
              </a:spcAft>
              <a:buNone/>
            </a:pPr>
            <a:r>
              <a:rPr lang="es-PE" sz="1400" b="0" kern="1200" dirty="0">
                <a:solidFill>
                  <a:schemeClr val="bg1"/>
                </a:solidFill>
              </a:rPr>
              <a:t>Almacenes de producto terminado.</a:t>
            </a:r>
          </a:p>
        </p:txBody>
      </p:sp>
      <p:sp>
        <p:nvSpPr>
          <p:cNvPr id="16" name="Forma libre 15">
            <a:extLst>
              <a:ext uri="{FF2B5EF4-FFF2-40B4-BE49-F238E27FC236}">
                <a16:creationId xmlns:a16="http://schemas.microsoft.com/office/drawing/2014/main" id="{F24A16C9-2E18-644F-90B5-5815380FB294}"/>
              </a:ext>
            </a:extLst>
          </p:cNvPr>
          <p:cNvSpPr/>
          <p:nvPr/>
        </p:nvSpPr>
        <p:spPr>
          <a:xfrm>
            <a:off x="1051938" y="4109314"/>
            <a:ext cx="2897533" cy="442800"/>
          </a:xfrm>
          <a:custGeom>
            <a:avLst/>
            <a:gdLst>
              <a:gd name="connsiteX0" fmla="*/ 0 w 3099639"/>
              <a:gd name="connsiteY0" fmla="*/ 73801 h 442800"/>
              <a:gd name="connsiteX1" fmla="*/ 73801 w 3099639"/>
              <a:gd name="connsiteY1" fmla="*/ 0 h 442800"/>
              <a:gd name="connsiteX2" fmla="*/ 3025838 w 3099639"/>
              <a:gd name="connsiteY2" fmla="*/ 0 h 442800"/>
              <a:gd name="connsiteX3" fmla="*/ 3099639 w 3099639"/>
              <a:gd name="connsiteY3" fmla="*/ 73801 h 442800"/>
              <a:gd name="connsiteX4" fmla="*/ 3099639 w 3099639"/>
              <a:gd name="connsiteY4" fmla="*/ 368999 h 442800"/>
              <a:gd name="connsiteX5" fmla="*/ 3025838 w 3099639"/>
              <a:gd name="connsiteY5" fmla="*/ 442800 h 442800"/>
              <a:gd name="connsiteX6" fmla="*/ 73801 w 3099639"/>
              <a:gd name="connsiteY6" fmla="*/ 442800 h 442800"/>
              <a:gd name="connsiteX7" fmla="*/ 0 w 3099639"/>
              <a:gd name="connsiteY7" fmla="*/ 368999 h 442800"/>
              <a:gd name="connsiteX8" fmla="*/ 0 w 3099639"/>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639" h="442800">
                <a:moveTo>
                  <a:pt x="0" y="73801"/>
                </a:moveTo>
                <a:cubicBezTo>
                  <a:pt x="0" y="33042"/>
                  <a:pt x="33042" y="0"/>
                  <a:pt x="73801" y="0"/>
                </a:cubicBezTo>
                <a:lnTo>
                  <a:pt x="3025838" y="0"/>
                </a:lnTo>
                <a:cubicBezTo>
                  <a:pt x="3066597" y="0"/>
                  <a:pt x="3099639" y="33042"/>
                  <a:pt x="3099639" y="73801"/>
                </a:cubicBezTo>
                <a:lnTo>
                  <a:pt x="3099639" y="368999"/>
                </a:lnTo>
                <a:cubicBezTo>
                  <a:pt x="3099639" y="409758"/>
                  <a:pt x="3066597" y="442800"/>
                  <a:pt x="3025838" y="442800"/>
                </a:cubicBezTo>
                <a:lnTo>
                  <a:pt x="73801" y="442800"/>
                </a:lnTo>
                <a:cubicBezTo>
                  <a:pt x="33042" y="442800"/>
                  <a:pt x="0" y="409758"/>
                  <a:pt x="0" y="368999"/>
                </a:cubicBezTo>
                <a:lnTo>
                  <a:pt x="0" y="73801"/>
                </a:lnTo>
                <a:close/>
              </a:path>
            </a:pathLst>
          </a:custGeom>
          <a:solidFill>
            <a:srgbClr val="7150A0"/>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138775" tIns="21616" rIns="138775" bIns="21616" numCol="1" spcCol="1270" anchor="ctr" anchorCtr="0">
            <a:noAutofit/>
          </a:bodyPr>
          <a:lstStyle/>
          <a:p>
            <a:pPr marL="0" lvl="0" indent="0" algn="ctr" defTabSz="666750">
              <a:lnSpc>
                <a:spcPct val="90000"/>
              </a:lnSpc>
              <a:spcBef>
                <a:spcPct val="0"/>
              </a:spcBef>
              <a:spcAft>
                <a:spcPct val="35000"/>
              </a:spcAft>
              <a:buNone/>
            </a:pPr>
            <a:r>
              <a:rPr lang="es-PE" sz="1400" b="0" kern="1200" dirty="0">
                <a:solidFill>
                  <a:schemeClr val="bg1"/>
                </a:solidFill>
              </a:rPr>
              <a:t>Transporte y distribución. </a:t>
            </a:r>
          </a:p>
        </p:txBody>
      </p:sp>
      <p:sp>
        <p:nvSpPr>
          <p:cNvPr id="10" name="Rectangle 5">
            <a:extLst>
              <a:ext uri="{FF2B5EF4-FFF2-40B4-BE49-F238E27FC236}">
                <a16:creationId xmlns:a16="http://schemas.microsoft.com/office/drawing/2014/main" id="{F2938551-94A6-784C-AE74-8180202046E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CANALES DE DISTRIBUCIÓN Y SUS ESTRATEGIAS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22" name="Rectángulo redondeado 21">
            <a:extLst>
              <a:ext uri="{FF2B5EF4-FFF2-40B4-BE49-F238E27FC236}">
                <a16:creationId xmlns:a16="http://schemas.microsoft.com/office/drawing/2014/main" id="{43A8A0CD-13A2-6248-A7CF-C11DA1C11ADB}"/>
              </a:ext>
            </a:extLst>
          </p:cNvPr>
          <p:cNvSpPr/>
          <p:nvPr/>
        </p:nvSpPr>
        <p:spPr>
          <a:xfrm>
            <a:off x="5044610" y="1739056"/>
            <a:ext cx="3220083" cy="1282372"/>
          </a:xfrm>
          <a:prstGeom prst="roundRect">
            <a:avLst>
              <a:gd name="adj" fmla="val 9588"/>
            </a:avLst>
          </a:prstGeom>
          <a:solidFill>
            <a:srgbClr val="FCC8C4"/>
          </a:solidFill>
          <a:ln w="3810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lIns="144000" tIns="216000" rIns="108000" rtlCol="0" anchor="t"/>
          <a:lstStyle/>
          <a:p>
            <a:pPr marL="136525" indent="-136525" eaLnBrk="1" hangingPunct="1">
              <a:buClr>
                <a:srgbClr val="EE4639"/>
              </a:buClr>
              <a:buFont typeface="Arial" panose="020B0604020202020204" pitchFamily="34" charset="0"/>
              <a:buChar char="•"/>
              <a:defRPr/>
            </a:pPr>
            <a:r>
              <a:rPr lang="es-PE" sz="1300" dirty="0">
                <a:solidFill>
                  <a:schemeClr val="tx1"/>
                </a:solidFill>
              </a:rPr>
              <a:t>Todas las actividades de distribución se deben coordinar eficientemente para aumentar la competitividad y capacidad de respuesta de las empresas. </a:t>
            </a:r>
          </a:p>
        </p:txBody>
      </p:sp>
      <p:grpSp>
        <p:nvGrpSpPr>
          <p:cNvPr id="23" name="Grupo 22">
            <a:extLst>
              <a:ext uri="{FF2B5EF4-FFF2-40B4-BE49-F238E27FC236}">
                <a16:creationId xmlns:a16="http://schemas.microsoft.com/office/drawing/2014/main" id="{A5505BE5-A032-994E-A06A-46FA75878F8B}"/>
              </a:ext>
            </a:extLst>
          </p:cNvPr>
          <p:cNvGrpSpPr/>
          <p:nvPr/>
        </p:nvGrpSpPr>
        <p:grpSpPr>
          <a:xfrm>
            <a:off x="6371751" y="1316187"/>
            <a:ext cx="565800" cy="565800"/>
            <a:chOff x="4853965" y="3710094"/>
            <a:chExt cx="1107996" cy="1107996"/>
          </a:xfrm>
        </p:grpSpPr>
        <p:sp>
          <p:nvSpPr>
            <p:cNvPr id="24" name="Rectángulo redondeado 23">
              <a:extLst>
                <a:ext uri="{FF2B5EF4-FFF2-40B4-BE49-F238E27FC236}">
                  <a16:creationId xmlns:a16="http://schemas.microsoft.com/office/drawing/2014/main" id="{7B59ED7F-5F23-0140-BC27-DC30BCFCB70B}"/>
                </a:ext>
              </a:extLst>
            </p:cNvPr>
            <p:cNvSpPr/>
            <p:nvPr/>
          </p:nvSpPr>
          <p:spPr>
            <a:xfrm>
              <a:off x="4853965" y="3710094"/>
              <a:ext cx="1107996" cy="1107996"/>
            </a:xfrm>
            <a:prstGeom prst="roundRect">
              <a:avLst>
                <a:gd name="adj" fmla="val 1056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25" name="Imagen 24">
              <a:extLst>
                <a:ext uri="{FF2B5EF4-FFF2-40B4-BE49-F238E27FC236}">
                  <a16:creationId xmlns:a16="http://schemas.microsoft.com/office/drawing/2014/main" id="{CD8F4C41-7BF8-F044-BE67-49B4FF35443E}"/>
                </a:ext>
              </a:extLst>
            </p:cNvPr>
            <p:cNvPicPr>
              <a:picLocks noChangeAspect="1"/>
            </p:cNvPicPr>
            <p:nvPr/>
          </p:nvPicPr>
          <p:blipFill>
            <a:blip r:embed="rId3"/>
            <a:stretch>
              <a:fillRect/>
            </a:stretch>
          </p:blipFill>
          <p:spPr>
            <a:xfrm>
              <a:off x="5003457" y="3903491"/>
              <a:ext cx="793839" cy="698196"/>
            </a:xfrm>
            <a:prstGeom prst="rect">
              <a:avLst/>
            </a:prstGeom>
          </p:spPr>
        </p:pic>
      </p:grpSp>
      <p:grpSp>
        <p:nvGrpSpPr>
          <p:cNvPr id="29" name="Grupo 28">
            <a:extLst>
              <a:ext uri="{FF2B5EF4-FFF2-40B4-BE49-F238E27FC236}">
                <a16:creationId xmlns:a16="http://schemas.microsoft.com/office/drawing/2014/main" id="{C51D8C82-4590-674C-8CDA-7092602F8948}"/>
              </a:ext>
            </a:extLst>
          </p:cNvPr>
          <p:cNvGrpSpPr/>
          <p:nvPr/>
        </p:nvGrpSpPr>
        <p:grpSpPr>
          <a:xfrm>
            <a:off x="5699051" y="3125972"/>
            <a:ext cx="2075114" cy="2108016"/>
            <a:chOff x="5273749" y="3302432"/>
            <a:chExt cx="2764465" cy="2808297"/>
          </a:xfrm>
        </p:grpSpPr>
        <p:pic>
          <p:nvPicPr>
            <p:cNvPr id="20" name="Picture 3"/>
            <p:cNvPicPr>
              <a:picLocks noChangeAspect="1" noChangeArrowheads="1"/>
            </p:cNvPicPr>
            <p:nvPr/>
          </p:nvPicPr>
          <p:blipFill>
            <a:blip r:embed="rId4"/>
            <a:srcRect/>
            <a:stretch>
              <a:fillRect/>
            </a:stretch>
          </p:blipFill>
          <p:spPr bwMode="auto">
            <a:xfrm>
              <a:off x="5273749" y="3467223"/>
              <a:ext cx="730807" cy="1022989"/>
            </a:xfrm>
            <a:prstGeom prst="rect">
              <a:avLst/>
            </a:prstGeom>
            <a:noFill/>
            <a:ln>
              <a:noFill/>
            </a:ln>
          </p:spPr>
        </p:pic>
        <p:pic>
          <p:nvPicPr>
            <p:cNvPr id="26" name="Imagen 25">
              <a:extLst>
                <a:ext uri="{FF2B5EF4-FFF2-40B4-BE49-F238E27FC236}">
                  <a16:creationId xmlns:a16="http://schemas.microsoft.com/office/drawing/2014/main" id="{4BD2A254-A049-0641-89F5-025C2B93F9D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273749" y="4542384"/>
              <a:ext cx="2764465" cy="1568345"/>
            </a:xfrm>
            <a:prstGeom prst="rect">
              <a:avLst/>
            </a:prstGeom>
          </p:spPr>
        </p:pic>
        <p:pic>
          <p:nvPicPr>
            <p:cNvPr id="28" name="Imagen 27">
              <a:extLst>
                <a:ext uri="{FF2B5EF4-FFF2-40B4-BE49-F238E27FC236}">
                  <a16:creationId xmlns:a16="http://schemas.microsoft.com/office/drawing/2014/main" id="{2C1C135A-44A7-9A4D-85FC-E0A377BFD9B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21610" y="3302432"/>
              <a:ext cx="1816604" cy="1187780"/>
            </a:xfrm>
            <a:prstGeom prst="rect">
              <a:avLst/>
            </a:prstGeom>
          </p:spPr>
        </p:pic>
      </p:grpSp>
    </p:spTree>
    <p:custDataLst>
      <p:tags r:id="rId1"/>
    </p:custDataLst>
    <p:extLst>
      <p:ext uri="{BB962C8B-B14F-4D97-AF65-F5344CB8AC3E}">
        <p14:creationId xmlns:p14="http://schemas.microsoft.com/office/powerpoint/2010/main" val="6229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p:cNvSpPr txBox="1"/>
          <p:nvPr/>
        </p:nvSpPr>
        <p:spPr>
          <a:xfrm>
            <a:off x="503238" y="925339"/>
            <a:ext cx="3889376" cy="3524042"/>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COSTOS DE DISTRIBUCIÓN </a:t>
            </a:r>
          </a:p>
          <a:p>
            <a:pPr marL="182563" indent="-171450">
              <a:buClr>
                <a:schemeClr val="tx1"/>
              </a:buClr>
              <a:buSzPct val="100000"/>
              <a:buFont typeface="Arial" charset="0"/>
              <a:buChar char="•"/>
              <a:tabLst>
                <a:tab pos="120650" algn="l"/>
              </a:tabLst>
            </a:pPr>
            <a:r>
              <a:rPr lang="es-ES_tradnl" sz="1600" spc="-10" dirty="0">
                <a:cs typeface="Source Sans Pro"/>
              </a:rPr>
              <a:t>En algunos productos los costos de distribución física pueden representar cantidades superiores al </a:t>
            </a:r>
            <a:r>
              <a:rPr lang="es-ES_tradnl" sz="1600" b="1" spc="-10" dirty="0">
                <a:solidFill>
                  <a:srgbClr val="EE4639"/>
                </a:solidFill>
                <a:cs typeface="Source Sans Pro"/>
              </a:rPr>
              <a:t>30 % </a:t>
            </a:r>
            <a:r>
              <a:rPr lang="es-ES_tradnl" sz="1600" spc="-10" dirty="0">
                <a:cs typeface="Source Sans Pro"/>
              </a:rPr>
              <a:t>del valor </a:t>
            </a:r>
            <a:br>
              <a:rPr lang="es-ES_tradnl" sz="1600" spc="-10" dirty="0">
                <a:cs typeface="Source Sans Pro"/>
              </a:rPr>
            </a:br>
            <a:r>
              <a:rPr lang="es-ES_tradnl" sz="1600" spc="-10" dirty="0">
                <a:cs typeface="Source Sans Pro"/>
              </a:rPr>
              <a:t>del producto.</a:t>
            </a:r>
          </a:p>
          <a:p>
            <a:pPr marL="182563" indent="-171450">
              <a:buClr>
                <a:schemeClr val="tx1"/>
              </a:buClr>
              <a:buSzPct val="100000"/>
              <a:buFont typeface="Arial" charset="0"/>
              <a:buChar char="•"/>
              <a:tabLst>
                <a:tab pos="120650" algn="l"/>
              </a:tabLst>
            </a:pPr>
            <a:endParaRPr lang="es-ES_tradnl" sz="1600" spc="-10" dirty="0">
              <a:cs typeface="Source Sans Pro"/>
            </a:endParaRPr>
          </a:p>
          <a:p>
            <a:pPr marL="182563" indent="-171450">
              <a:buClr>
                <a:schemeClr val="tx1"/>
              </a:buClr>
              <a:buSzPct val="100000"/>
              <a:buFont typeface="Arial" charset="0"/>
              <a:buChar char="•"/>
              <a:tabLst>
                <a:tab pos="120650" algn="l"/>
              </a:tabLst>
            </a:pPr>
            <a:r>
              <a:rPr lang="es-ES_tradnl" sz="1600" spc="-10" dirty="0">
                <a:cs typeface="Source Sans Pro"/>
              </a:rPr>
              <a:t>Esto debido a que los costos de almacenaje y transporte se han incrementado considerablemente en los últimos años. </a:t>
            </a:r>
          </a:p>
          <a:p>
            <a:pPr marL="182563" indent="-171450">
              <a:buClr>
                <a:schemeClr val="tx1"/>
              </a:buClr>
              <a:buSzPct val="100000"/>
              <a:buFont typeface="Arial" charset="0"/>
              <a:buChar char="•"/>
              <a:tabLst>
                <a:tab pos="120650" algn="l"/>
              </a:tabLst>
            </a:pPr>
            <a:endParaRPr lang="es-ES_tradnl" sz="1600" spc="-10" dirty="0">
              <a:cs typeface="Source Sans Pro"/>
            </a:endParaRPr>
          </a:p>
          <a:p>
            <a:pPr marL="182563" indent="-171450">
              <a:buClr>
                <a:schemeClr val="tx1"/>
              </a:buClr>
              <a:buSzPct val="100000"/>
              <a:buFont typeface="Arial" charset="0"/>
              <a:buChar char="•"/>
              <a:tabLst>
                <a:tab pos="120650" algn="l"/>
              </a:tabLst>
            </a:pPr>
            <a:r>
              <a:rPr lang="es-ES_tradnl" sz="1600" spc="-10" dirty="0">
                <a:cs typeface="Source Sans Pro"/>
              </a:rPr>
              <a:t>Esto se debe al aumento de los costos del petróleo y combustibles, la mano de obra, los equipos utilizados en la distribución física, y los costos de almacenamiento. </a:t>
            </a:r>
          </a:p>
        </p:txBody>
      </p:sp>
      <p:sp>
        <p:nvSpPr>
          <p:cNvPr id="8" name="Rectangle 5">
            <a:extLst>
              <a:ext uri="{FF2B5EF4-FFF2-40B4-BE49-F238E27FC236}">
                <a16:creationId xmlns:a16="http://schemas.microsoft.com/office/drawing/2014/main" id="{100E08E0-4552-2B45-85A6-36846AB81FAE}"/>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CANALES DE DISTRIBUCIÓN Y SUS ESTRATEGIAS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7" name="Grupo 6">
            <a:extLst>
              <a:ext uri="{FF2B5EF4-FFF2-40B4-BE49-F238E27FC236}">
                <a16:creationId xmlns:a16="http://schemas.microsoft.com/office/drawing/2014/main" id="{00C33863-0C48-464B-889C-19A29A816F71}"/>
              </a:ext>
            </a:extLst>
          </p:cNvPr>
          <p:cNvGrpSpPr/>
          <p:nvPr/>
        </p:nvGrpSpPr>
        <p:grpSpPr>
          <a:xfrm>
            <a:off x="5239236" y="925339"/>
            <a:ext cx="2948603" cy="1019208"/>
            <a:chOff x="4751388" y="1309688"/>
            <a:chExt cx="3205469" cy="1107996"/>
          </a:xfrm>
        </p:grpSpPr>
        <p:sp>
          <p:nvSpPr>
            <p:cNvPr id="9" name="Rectángulo 8">
              <a:extLst>
                <a:ext uri="{FF2B5EF4-FFF2-40B4-BE49-F238E27FC236}">
                  <a16:creationId xmlns:a16="http://schemas.microsoft.com/office/drawing/2014/main" id="{8D28B98A-D426-9D42-907C-7D21A8BAFE4E}"/>
                </a:ext>
              </a:extLst>
            </p:cNvPr>
            <p:cNvSpPr/>
            <p:nvPr/>
          </p:nvSpPr>
          <p:spPr>
            <a:xfrm>
              <a:off x="6065079" y="1504133"/>
              <a:ext cx="1891778" cy="702636"/>
            </a:xfrm>
            <a:prstGeom prst="rect">
              <a:avLst/>
            </a:prstGeom>
          </p:spPr>
          <p:txBody>
            <a:bodyPr wrap="square" lIns="0" tIns="0" rIns="0" bIns="0">
              <a:spAutoFit/>
            </a:bodyPr>
            <a:lstStyle/>
            <a:p>
              <a:pPr eaLnBrk="1" hangingPunct="1">
                <a:defRPr/>
              </a:pPr>
              <a:r>
                <a:rPr lang="es-PE" sz="1400" b="1" dirty="0">
                  <a:solidFill>
                    <a:srgbClr val="EE4639"/>
                  </a:solidFill>
                </a:rPr>
                <a:t>Los almacenes se ubican en zonas cada vez más alejadas.</a:t>
              </a:r>
              <a:endParaRPr lang="es-ES" sz="1400" b="1" dirty="0">
                <a:solidFill>
                  <a:srgbClr val="EE4639"/>
                </a:solidFill>
              </a:endParaRPr>
            </a:p>
          </p:txBody>
        </p:sp>
        <p:sp>
          <p:nvSpPr>
            <p:cNvPr id="13" name="Rectángulo redondeado 12">
              <a:extLst>
                <a:ext uri="{FF2B5EF4-FFF2-40B4-BE49-F238E27FC236}">
                  <a16:creationId xmlns:a16="http://schemas.microsoft.com/office/drawing/2014/main" id="{35044BE9-3421-9A45-B535-3C4DC84AB008}"/>
                </a:ext>
              </a:extLst>
            </p:cNvPr>
            <p:cNvSpPr/>
            <p:nvPr/>
          </p:nvSpPr>
          <p:spPr>
            <a:xfrm>
              <a:off x="4751388" y="1309688"/>
              <a:ext cx="1107996" cy="1107996"/>
            </a:xfrm>
            <a:prstGeom prst="roundRect">
              <a:avLst>
                <a:gd name="adj" fmla="val 10564"/>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6" name="Imagen 5">
              <a:extLst>
                <a:ext uri="{FF2B5EF4-FFF2-40B4-BE49-F238E27FC236}">
                  <a16:creationId xmlns:a16="http://schemas.microsoft.com/office/drawing/2014/main" id="{BC8E0FE4-8B53-0648-8EF6-07D06406B1BE}"/>
                </a:ext>
              </a:extLst>
            </p:cNvPr>
            <p:cNvPicPr>
              <a:picLocks noChangeAspect="1"/>
            </p:cNvPicPr>
            <p:nvPr/>
          </p:nvPicPr>
          <p:blipFill>
            <a:blip r:embed="rId3"/>
            <a:stretch>
              <a:fillRect/>
            </a:stretch>
          </p:blipFill>
          <p:spPr>
            <a:xfrm>
              <a:off x="5002747" y="1435221"/>
              <a:ext cx="651664" cy="876488"/>
            </a:xfrm>
            <a:prstGeom prst="rect">
              <a:avLst/>
            </a:prstGeom>
          </p:spPr>
        </p:pic>
      </p:grpSp>
      <p:pic>
        <p:nvPicPr>
          <p:cNvPr id="4" name="Imagen 3">
            <a:extLst>
              <a:ext uri="{FF2B5EF4-FFF2-40B4-BE49-F238E27FC236}">
                <a16:creationId xmlns:a16="http://schemas.microsoft.com/office/drawing/2014/main" id="{A0623BAD-0AF1-9043-BB60-EA8C01BE9A24}"/>
              </a:ext>
            </a:extLst>
          </p:cNvPr>
          <p:cNvPicPr>
            <a:picLocks noChangeAspect="1"/>
          </p:cNvPicPr>
          <p:nvPr/>
        </p:nvPicPr>
        <p:blipFill rotWithShape="1">
          <a:blip r:embed="rId4"/>
          <a:srcRect t="18938"/>
          <a:stretch/>
        </p:blipFill>
        <p:spPr>
          <a:xfrm>
            <a:off x="4751388" y="2052893"/>
            <a:ext cx="3924300" cy="3181095"/>
          </a:xfrm>
          <a:prstGeom prst="rect">
            <a:avLst/>
          </a:prstGeom>
        </p:spPr>
      </p:pic>
    </p:spTree>
    <p:custDataLst>
      <p:tags r:id="rId1"/>
    </p:custDataLst>
    <p:extLst>
      <p:ext uri="{BB962C8B-B14F-4D97-AF65-F5344CB8AC3E}">
        <p14:creationId xmlns:p14="http://schemas.microsoft.com/office/powerpoint/2010/main" val="64943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AE2EDF74-86D0-1441-87B8-DB28788B8610}"/>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04B17399-F0B5-684D-B0D8-347A56895C6D}"/>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PLANIFICACIÓN</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EN LA DISTRIBUCIÓN</a:t>
            </a:r>
          </a:p>
        </p:txBody>
      </p:sp>
      <p:pic>
        <p:nvPicPr>
          <p:cNvPr id="8" name="Imagen 7">
            <a:extLst>
              <a:ext uri="{FF2B5EF4-FFF2-40B4-BE49-F238E27FC236}">
                <a16:creationId xmlns:a16="http://schemas.microsoft.com/office/drawing/2014/main" id="{638FA783-9123-314A-818B-838DD5F4C6D7}"/>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78180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p:cNvSpPr txBox="1"/>
          <p:nvPr/>
        </p:nvSpPr>
        <p:spPr>
          <a:xfrm>
            <a:off x="503237" y="921860"/>
            <a:ext cx="3889376" cy="3570208"/>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PLANIFICACIÓN Y CONTROL CONSTANTE EN </a:t>
            </a:r>
            <a:br>
              <a:rPr lang="en-US" sz="1600" b="1" spc="-10" dirty="0">
                <a:cs typeface="Source Sans Pro"/>
              </a:rPr>
            </a:br>
            <a:r>
              <a:rPr lang="en-US" sz="1600" b="1" spc="-10" dirty="0">
                <a:cs typeface="Source Sans Pro"/>
              </a:rPr>
              <a:t>LA DISTRIBUCIÓN</a:t>
            </a:r>
          </a:p>
          <a:p>
            <a:pPr marL="182563" indent="-171450">
              <a:buClr>
                <a:schemeClr val="tx1"/>
              </a:buClr>
              <a:buSzPct val="100000"/>
              <a:buFont typeface="Arial" charset="0"/>
              <a:buChar char="•"/>
              <a:tabLst>
                <a:tab pos="120650" algn="l"/>
              </a:tabLst>
            </a:pPr>
            <a:r>
              <a:rPr lang="en-US" sz="1500" spc="-10" dirty="0">
                <a:cs typeface="Source Sans Pro"/>
              </a:rPr>
              <a:t>En los despachos de materiales perecibles se debe establecer un especial control en las fechas de caducidad de cada lote aplicando los métodos de rotación de los inventarios que son los siguientes:</a:t>
            </a:r>
          </a:p>
          <a:p>
            <a:pPr marL="182563" indent="-171450">
              <a:buClr>
                <a:schemeClr val="tx1"/>
              </a:buClr>
              <a:buSzPct val="100000"/>
              <a:buFont typeface="Arial" charset="0"/>
              <a:buChar char="•"/>
              <a:tabLst>
                <a:tab pos="120650" algn="l"/>
              </a:tabLst>
            </a:pPr>
            <a:endParaRPr lang="en-US" sz="1500" spc="-10" dirty="0">
              <a:cs typeface="Source Sans Pro"/>
            </a:endParaRPr>
          </a:p>
          <a:p>
            <a:pPr marL="357188" indent="-179388">
              <a:buClr>
                <a:schemeClr val="tx1"/>
              </a:buClr>
              <a:buSzPct val="100000"/>
              <a:buFont typeface="Arial" charset="0"/>
              <a:buChar char="•"/>
            </a:pPr>
            <a:r>
              <a:rPr lang="en-US" sz="1500" spc="-10" dirty="0">
                <a:cs typeface="Source Sans Pro"/>
              </a:rPr>
              <a:t>FIFO (First In, First Out)</a:t>
            </a:r>
          </a:p>
          <a:p>
            <a:pPr marL="357188" indent="-179388">
              <a:buClr>
                <a:schemeClr val="tx1"/>
              </a:buClr>
              <a:buSzPct val="100000"/>
              <a:buFont typeface="Arial" charset="0"/>
              <a:buChar char="•"/>
            </a:pPr>
            <a:r>
              <a:rPr lang="en-US" sz="1500" spc="-10" dirty="0">
                <a:cs typeface="Source Sans Pro"/>
              </a:rPr>
              <a:t>LIFO ( Last In First Out) </a:t>
            </a:r>
          </a:p>
          <a:p>
            <a:pPr marL="357188" indent="-179388">
              <a:buClr>
                <a:schemeClr val="tx1"/>
              </a:buClr>
              <a:buSzPct val="100000"/>
              <a:buFont typeface="Arial" charset="0"/>
              <a:buChar char="•"/>
            </a:pPr>
            <a:r>
              <a:rPr lang="en-US" sz="1500" spc="-10" dirty="0">
                <a:cs typeface="Source Sans Pro"/>
              </a:rPr>
              <a:t>FEFO ( First expired first out)  </a:t>
            </a:r>
          </a:p>
          <a:p>
            <a:pPr marL="182563" indent="-171450">
              <a:buClr>
                <a:schemeClr val="tx1"/>
              </a:buClr>
              <a:buSzPct val="100000"/>
              <a:buFont typeface="Arial" charset="0"/>
              <a:buChar char="•"/>
              <a:tabLst>
                <a:tab pos="120650" algn="l"/>
              </a:tabLst>
            </a:pPr>
            <a:endParaRPr lang="en-US" sz="1500" spc="-10" dirty="0">
              <a:cs typeface="Source Sans Pro"/>
            </a:endParaRPr>
          </a:p>
          <a:p>
            <a:pPr marL="182563" indent="-171450">
              <a:buClr>
                <a:schemeClr val="tx1"/>
              </a:buClr>
              <a:buSzPct val="100000"/>
              <a:buFont typeface="Arial" charset="0"/>
              <a:buChar char="•"/>
              <a:tabLst>
                <a:tab pos="120650" algn="l"/>
              </a:tabLst>
            </a:pPr>
            <a:r>
              <a:rPr lang="en-US" sz="1500" spc="-10" dirty="0">
                <a:cs typeface="Source Sans Pro"/>
              </a:rPr>
              <a:t>El almacén no solo servirá para almacenar sino también para preparar las entregas a los clientes cumpliendo los métodos indicados. </a:t>
            </a:r>
          </a:p>
        </p:txBody>
      </p:sp>
      <p:pic>
        <p:nvPicPr>
          <p:cNvPr id="8" name="Picture 20"/>
          <p:cNvPicPr>
            <a:picLocks noChangeAspect="1" noChangeArrowheads="1"/>
          </p:cNvPicPr>
          <p:nvPr/>
        </p:nvPicPr>
        <p:blipFill rotWithShape="1">
          <a:blip r:embed="rId3">
            <a:extLst>
              <a:ext uri="{28A0092B-C50C-407E-A947-70E740481C1C}">
                <a14:useLocalDpi xmlns:a14="http://schemas.microsoft.com/office/drawing/2010/main" val="0"/>
              </a:ext>
            </a:extLst>
          </a:blip>
          <a:srcRect l="1578" t="2386" r="1339" b="2902"/>
          <a:stretch/>
        </p:blipFill>
        <p:spPr bwMode="auto">
          <a:xfrm>
            <a:off x="4938951" y="912814"/>
            <a:ext cx="3541058" cy="19584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 name="Picture 21"/>
          <p:cNvPicPr>
            <a:picLocks noChangeAspect="1" noChangeArrowheads="1"/>
          </p:cNvPicPr>
          <p:nvPr/>
        </p:nvPicPr>
        <p:blipFill rotWithShape="1">
          <a:blip r:embed="rId4">
            <a:extLst>
              <a:ext uri="{28A0092B-C50C-407E-A947-70E740481C1C}">
                <a14:useLocalDpi xmlns:a14="http://schemas.microsoft.com/office/drawing/2010/main" val="0"/>
              </a:ext>
            </a:extLst>
          </a:blip>
          <a:srcRect l="1259" t="2616" r="1265" b="2285"/>
          <a:stretch/>
        </p:blipFill>
        <p:spPr bwMode="auto">
          <a:xfrm>
            <a:off x="4938512" y="2942441"/>
            <a:ext cx="3541937" cy="22550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Rectangle 5">
            <a:extLst>
              <a:ext uri="{FF2B5EF4-FFF2-40B4-BE49-F238E27FC236}">
                <a16:creationId xmlns:a16="http://schemas.microsoft.com/office/drawing/2014/main" id="{39298BF8-61CE-4342-8A2C-01141EE88EC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PLANIFICACIÓN EN LA DISTRIBUCIÓN</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9962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0069" y="925339"/>
            <a:ext cx="4061931" cy="246221"/>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TOMAR EN CUENTA…</a:t>
            </a:r>
          </a:p>
        </p:txBody>
      </p:sp>
      <p:sp>
        <p:nvSpPr>
          <p:cNvPr id="8" name="Rectangle 5">
            <a:extLst>
              <a:ext uri="{FF2B5EF4-FFF2-40B4-BE49-F238E27FC236}">
                <a16:creationId xmlns:a16="http://schemas.microsoft.com/office/drawing/2014/main" id="{C2995FC2-2913-B74B-A2B0-63A8DFC6809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PLANIFICACIÓN EN LA DISTRIBUCIÓN</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6" name="Rectángulo redondeado 5">
            <a:extLst>
              <a:ext uri="{FF2B5EF4-FFF2-40B4-BE49-F238E27FC236}">
                <a16:creationId xmlns:a16="http://schemas.microsoft.com/office/drawing/2014/main" id="{B266FBA9-9BC1-B24A-A5B2-26845BD05415}"/>
              </a:ext>
            </a:extLst>
          </p:cNvPr>
          <p:cNvSpPr/>
          <p:nvPr/>
        </p:nvSpPr>
        <p:spPr>
          <a:xfrm>
            <a:off x="928259" y="1830455"/>
            <a:ext cx="7646257" cy="923356"/>
          </a:xfrm>
          <a:prstGeom prst="roundRect">
            <a:avLst/>
          </a:prstGeom>
          <a:solidFill>
            <a:srgbClr val="FFD8D4"/>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a:buClr>
                <a:srgbClr val="00B2C4"/>
              </a:buClr>
              <a:defRPr/>
            </a:pPr>
            <a:r>
              <a:rPr lang="es-MX" sz="1400" b="1" dirty="0">
                <a:solidFill>
                  <a:srgbClr val="EE4639"/>
                </a:solidFill>
                <a:latin typeface="Calibri" charset="0"/>
                <a:cs typeface="Calibri" charset="0"/>
              </a:rPr>
              <a:t>FIFO ( PRIMERO EN ENTRAR, SERÁ PRIMERO EN SALIR)</a:t>
            </a:r>
          </a:p>
          <a:p>
            <a:pPr marL="134938" indent="-134938">
              <a:buClr>
                <a:srgbClr val="EE4639"/>
              </a:buClr>
              <a:buFont typeface="Arial" charset="0"/>
              <a:buChar char="•"/>
              <a:defRPr/>
            </a:pPr>
            <a:r>
              <a:rPr lang="es-MX" sz="1400" dirty="0">
                <a:solidFill>
                  <a:schemeClr val="tx1"/>
                </a:solidFill>
                <a:latin typeface="Calibri" charset="0"/>
                <a:cs typeface="Calibri" charset="0"/>
              </a:rPr>
              <a:t>El primer producto que ingresa al almacén deberá ser el primero en salir para evitar caducidad prematura de los productos dentro del almacén.</a:t>
            </a:r>
          </a:p>
        </p:txBody>
      </p:sp>
      <p:sp>
        <p:nvSpPr>
          <p:cNvPr id="9" name="Redondear rectángulo de esquina del mismo lado 8">
            <a:extLst>
              <a:ext uri="{FF2B5EF4-FFF2-40B4-BE49-F238E27FC236}">
                <a16:creationId xmlns:a16="http://schemas.microsoft.com/office/drawing/2014/main" id="{261AB454-AC57-F746-A348-3575B11A03D0}"/>
              </a:ext>
            </a:extLst>
          </p:cNvPr>
          <p:cNvSpPr/>
          <p:nvPr/>
        </p:nvSpPr>
        <p:spPr>
          <a:xfrm rot="16200000">
            <a:off x="845768" y="1906938"/>
            <a:ext cx="929364" cy="764381"/>
          </a:xfrm>
          <a:prstGeom prst="round2Same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2" name="Imagen 1">
            <a:extLst>
              <a:ext uri="{FF2B5EF4-FFF2-40B4-BE49-F238E27FC236}">
                <a16:creationId xmlns:a16="http://schemas.microsoft.com/office/drawing/2014/main" id="{37E8994A-0639-7A41-93D7-6374220706B9}"/>
              </a:ext>
            </a:extLst>
          </p:cNvPr>
          <p:cNvPicPr>
            <a:picLocks noChangeAspect="1"/>
          </p:cNvPicPr>
          <p:nvPr/>
        </p:nvPicPr>
        <p:blipFill>
          <a:blip r:embed="rId3"/>
          <a:stretch>
            <a:fillRect/>
          </a:stretch>
        </p:blipFill>
        <p:spPr>
          <a:xfrm>
            <a:off x="1046584" y="2039519"/>
            <a:ext cx="537668" cy="471910"/>
          </a:xfrm>
          <a:prstGeom prst="rect">
            <a:avLst/>
          </a:prstGeom>
        </p:spPr>
      </p:pic>
      <p:sp>
        <p:nvSpPr>
          <p:cNvPr id="13" name="Rectángulo redondeado 12">
            <a:extLst>
              <a:ext uri="{FF2B5EF4-FFF2-40B4-BE49-F238E27FC236}">
                <a16:creationId xmlns:a16="http://schemas.microsoft.com/office/drawing/2014/main" id="{86CDBD13-7266-254E-8DDC-0760268D6F43}"/>
              </a:ext>
            </a:extLst>
          </p:cNvPr>
          <p:cNvSpPr/>
          <p:nvPr/>
        </p:nvSpPr>
        <p:spPr>
          <a:xfrm>
            <a:off x="928259" y="2883078"/>
            <a:ext cx="7646257" cy="923356"/>
          </a:xfrm>
          <a:prstGeom prst="roundRect">
            <a:avLst/>
          </a:prstGeom>
          <a:solidFill>
            <a:srgbClr val="FFD8D4"/>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a:buClr>
                <a:srgbClr val="00B2C4"/>
              </a:buClr>
              <a:defRPr/>
            </a:pPr>
            <a:r>
              <a:rPr lang="es-MX" sz="1400" b="1" dirty="0">
                <a:solidFill>
                  <a:srgbClr val="EE4639"/>
                </a:solidFill>
                <a:latin typeface="Calibri" charset="0"/>
                <a:cs typeface="Calibri" charset="0"/>
              </a:rPr>
              <a:t>LIFO (ÚLTIMO EN ENTRAR, PRIMERO EN SALIR)</a:t>
            </a:r>
          </a:p>
          <a:p>
            <a:pPr marL="134938" indent="-134938">
              <a:buClr>
                <a:srgbClr val="EE4639"/>
              </a:buClr>
              <a:buFont typeface="Arial" charset="0"/>
              <a:buChar char="•"/>
              <a:defRPr/>
            </a:pPr>
            <a:r>
              <a:rPr lang="es-MX" sz="1400" dirty="0">
                <a:solidFill>
                  <a:schemeClr val="tx1"/>
                </a:solidFill>
                <a:latin typeface="Calibri" charset="0"/>
                <a:cs typeface="Calibri" charset="0"/>
              </a:rPr>
              <a:t>El último producto en ingresar al almacén deberá ser el primero en salir del almacén.</a:t>
            </a:r>
          </a:p>
        </p:txBody>
      </p:sp>
      <p:sp>
        <p:nvSpPr>
          <p:cNvPr id="14" name="Redondear rectángulo de esquina del mismo lado 13">
            <a:extLst>
              <a:ext uri="{FF2B5EF4-FFF2-40B4-BE49-F238E27FC236}">
                <a16:creationId xmlns:a16="http://schemas.microsoft.com/office/drawing/2014/main" id="{14092E8A-FA3B-7B4F-BA14-5B4FC237ABE5}"/>
              </a:ext>
            </a:extLst>
          </p:cNvPr>
          <p:cNvSpPr/>
          <p:nvPr/>
        </p:nvSpPr>
        <p:spPr>
          <a:xfrm rot="16200000">
            <a:off x="845768" y="2959561"/>
            <a:ext cx="929364" cy="764381"/>
          </a:xfrm>
          <a:prstGeom prst="round2Same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5" name="Imagen 14">
            <a:extLst>
              <a:ext uri="{FF2B5EF4-FFF2-40B4-BE49-F238E27FC236}">
                <a16:creationId xmlns:a16="http://schemas.microsoft.com/office/drawing/2014/main" id="{724CB151-6E62-D844-A60C-D00205BAEEC2}"/>
              </a:ext>
            </a:extLst>
          </p:cNvPr>
          <p:cNvPicPr>
            <a:picLocks noChangeAspect="1"/>
          </p:cNvPicPr>
          <p:nvPr/>
        </p:nvPicPr>
        <p:blipFill>
          <a:blip r:embed="rId3"/>
          <a:stretch>
            <a:fillRect/>
          </a:stretch>
        </p:blipFill>
        <p:spPr>
          <a:xfrm>
            <a:off x="1046584" y="3092142"/>
            <a:ext cx="537668" cy="471910"/>
          </a:xfrm>
          <a:prstGeom prst="rect">
            <a:avLst/>
          </a:prstGeom>
        </p:spPr>
      </p:pic>
    </p:spTree>
    <p:custDataLst>
      <p:tags r:id="rId1"/>
    </p:custDataLst>
    <p:extLst>
      <p:ext uri="{BB962C8B-B14F-4D97-AF65-F5344CB8AC3E}">
        <p14:creationId xmlns:p14="http://schemas.microsoft.com/office/powerpoint/2010/main" val="90074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8F21B878-2C6E-CA48-B925-00E891AB9EEB}"/>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PLANIFICACIÓN EN LA DISTRIBUCIÓN</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6" name="object 7">
            <a:extLst>
              <a:ext uri="{FF2B5EF4-FFF2-40B4-BE49-F238E27FC236}">
                <a16:creationId xmlns:a16="http://schemas.microsoft.com/office/drawing/2014/main" id="{FBCB1A0F-86F4-8A4F-A680-8D751BD41797}"/>
              </a:ext>
            </a:extLst>
          </p:cNvPr>
          <p:cNvSpPr txBox="1"/>
          <p:nvPr/>
        </p:nvSpPr>
        <p:spPr>
          <a:xfrm>
            <a:off x="510069" y="925339"/>
            <a:ext cx="4061931" cy="246221"/>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TOMAR EN CUENTA…</a:t>
            </a:r>
          </a:p>
        </p:txBody>
      </p:sp>
      <p:sp>
        <p:nvSpPr>
          <p:cNvPr id="9" name="Rectángulo redondeado 8">
            <a:extLst>
              <a:ext uri="{FF2B5EF4-FFF2-40B4-BE49-F238E27FC236}">
                <a16:creationId xmlns:a16="http://schemas.microsoft.com/office/drawing/2014/main" id="{AA81269B-A0DB-DC41-851D-6D53406A5231}"/>
              </a:ext>
            </a:extLst>
          </p:cNvPr>
          <p:cNvSpPr/>
          <p:nvPr/>
        </p:nvSpPr>
        <p:spPr>
          <a:xfrm>
            <a:off x="928259" y="1830455"/>
            <a:ext cx="7646257" cy="923356"/>
          </a:xfrm>
          <a:prstGeom prst="roundRect">
            <a:avLst/>
          </a:prstGeom>
          <a:solidFill>
            <a:srgbClr val="FFD8D4"/>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a:buClr>
                <a:srgbClr val="00B2C4"/>
              </a:buClr>
              <a:defRPr/>
            </a:pPr>
            <a:r>
              <a:rPr lang="es-MX" sz="1400" b="1" dirty="0">
                <a:solidFill>
                  <a:srgbClr val="EE4639"/>
                </a:solidFill>
                <a:latin typeface="Calibri" charset="0"/>
                <a:cs typeface="Calibri" charset="0"/>
              </a:rPr>
              <a:t>FEFO: LO QUE PRIMERO EXPIRA ES LO QUE PRIMERO SALE</a:t>
            </a:r>
          </a:p>
          <a:p>
            <a:pPr marL="136525" indent="-136525">
              <a:buClr>
                <a:srgbClr val="EE4639"/>
              </a:buClr>
              <a:buFont typeface="Arial" panose="020B0604020202020204" pitchFamily="34" charset="0"/>
              <a:buChar char="•"/>
              <a:defRPr/>
            </a:pPr>
            <a:r>
              <a:rPr lang="es-MX" sz="1400" dirty="0">
                <a:solidFill>
                  <a:schemeClr val="tx1"/>
                </a:solidFill>
                <a:latin typeface="Calibri" charset="0"/>
                <a:cs typeface="Calibri" charset="0"/>
              </a:rPr>
              <a:t>Del </a:t>
            </a:r>
            <a:r>
              <a:rPr lang="es-MX" sz="1400" i="1" dirty="0">
                <a:solidFill>
                  <a:schemeClr val="tx1"/>
                </a:solidFill>
                <a:latin typeface="Calibri" charset="0"/>
                <a:cs typeface="Calibri" charset="0"/>
              </a:rPr>
              <a:t>stock</a:t>
            </a:r>
            <a:r>
              <a:rPr lang="es-MX" sz="1400" dirty="0">
                <a:solidFill>
                  <a:schemeClr val="tx1"/>
                </a:solidFill>
                <a:latin typeface="Calibri" charset="0"/>
                <a:cs typeface="Calibri" charset="0"/>
              </a:rPr>
              <a:t> de almacén el primer lote que está por expirar deberá ser el primero en salir para evitar su caducidad, su salida no dependerá de la fecha de llegada.</a:t>
            </a:r>
          </a:p>
        </p:txBody>
      </p:sp>
      <p:sp>
        <p:nvSpPr>
          <p:cNvPr id="12" name="Redondear rectángulo de esquina del mismo lado 11">
            <a:extLst>
              <a:ext uri="{FF2B5EF4-FFF2-40B4-BE49-F238E27FC236}">
                <a16:creationId xmlns:a16="http://schemas.microsoft.com/office/drawing/2014/main" id="{B64DFE44-F411-C448-B9FF-3EA0FF3BC8D0}"/>
              </a:ext>
            </a:extLst>
          </p:cNvPr>
          <p:cNvSpPr/>
          <p:nvPr/>
        </p:nvSpPr>
        <p:spPr>
          <a:xfrm rot="16200000">
            <a:off x="845768" y="1906938"/>
            <a:ext cx="929364" cy="764381"/>
          </a:xfrm>
          <a:prstGeom prst="round2Same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3" name="Imagen 12">
            <a:extLst>
              <a:ext uri="{FF2B5EF4-FFF2-40B4-BE49-F238E27FC236}">
                <a16:creationId xmlns:a16="http://schemas.microsoft.com/office/drawing/2014/main" id="{6FC78958-4380-3241-9ECC-048A8B013A9A}"/>
              </a:ext>
            </a:extLst>
          </p:cNvPr>
          <p:cNvPicPr>
            <a:picLocks noChangeAspect="1"/>
          </p:cNvPicPr>
          <p:nvPr/>
        </p:nvPicPr>
        <p:blipFill>
          <a:blip r:embed="rId3"/>
          <a:stretch>
            <a:fillRect/>
          </a:stretch>
        </p:blipFill>
        <p:spPr>
          <a:xfrm>
            <a:off x="1046584" y="2039519"/>
            <a:ext cx="537668" cy="471910"/>
          </a:xfrm>
          <a:prstGeom prst="rect">
            <a:avLst/>
          </a:prstGeom>
        </p:spPr>
      </p:pic>
      <p:sp>
        <p:nvSpPr>
          <p:cNvPr id="14" name="Rectángulo redondeado 13">
            <a:extLst>
              <a:ext uri="{FF2B5EF4-FFF2-40B4-BE49-F238E27FC236}">
                <a16:creationId xmlns:a16="http://schemas.microsoft.com/office/drawing/2014/main" id="{826E4C5E-B298-E949-BB1A-2877EF96EFDF}"/>
              </a:ext>
            </a:extLst>
          </p:cNvPr>
          <p:cNvSpPr/>
          <p:nvPr/>
        </p:nvSpPr>
        <p:spPr>
          <a:xfrm>
            <a:off x="928259" y="2883078"/>
            <a:ext cx="7646257" cy="923356"/>
          </a:xfrm>
          <a:prstGeom prst="roundRect">
            <a:avLst/>
          </a:prstGeom>
          <a:solidFill>
            <a:srgbClr val="FFD8D4"/>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a:buClr>
                <a:srgbClr val="00B2C4"/>
              </a:buClr>
              <a:defRPr/>
            </a:pPr>
            <a:r>
              <a:rPr lang="es-MX" sz="1400" b="1" i="1" dirty="0">
                <a:solidFill>
                  <a:srgbClr val="EE4639"/>
                </a:solidFill>
                <a:latin typeface="Calibri" charset="0"/>
                <a:cs typeface="Calibri" charset="0"/>
              </a:rPr>
              <a:t>Cross Docking  </a:t>
            </a:r>
          </a:p>
          <a:p>
            <a:pPr marL="179388" indent="-169863">
              <a:buClr>
                <a:srgbClr val="EE4639"/>
              </a:buClr>
              <a:buFont typeface="Arial" panose="020B0604020202020204" pitchFamily="34" charset="0"/>
              <a:buChar char="•"/>
              <a:defRPr/>
            </a:pPr>
            <a:r>
              <a:rPr lang="es-MX" sz="1400" dirty="0">
                <a:solidFill>
                  <a:schemeClr val="tx1"/>
                </a:solidFill>
                <a:latin typeface="Calibri" charset="0"/>
                <a:cs typeface="Calibri" charset="0"/>
              </a:rPr>
              <a:t>Para agilizar los despachos de almacén se puede utilizar el </a:t>
            </a:r>
            <a:r>
              <a:rPr lang="es-MX" sz="1400" i="1" dirty="0">
                <a:solidFill>
                  <a:schemeClr val="tx1"/>
                </a:solidFill>
                <a:latin typeface="Calibri" charset="0"/>
                <a:cs typeface="Calibri" charset="0"/>
              </a:rPr>
              <a:t>Cross Docking </a:t>
            </a:r>
            <a:r>
              <a:rPr lang="es-MX" sz="1400" dirty="0">
                <a:solidFill>
                  <a:schemeClr val="tx1"/>
                </a:solidFill>
                <a:latin typeface="Calibri" charset="0"/>
                <a:cs typeface="Calibri" charset="0"/>
              </a:rPr>
              <a:t>directo </a:t>
            </a:r>
            <a:br>
              <a:rPr lang="es-MX" sz="1400" dirty="0">
                <a:solidFill>
                  <a:schemeClr val="tx1"/>
                </a:solidFill>
                <a:latin typeface="Calibri" charset="0"/>
                <a:cs typeface="Calibri" charset="0"/>
              </a:rPr>
            </a:br>
            <a:r>
              <a:rPr lang="es-MX" sz="1400" dirty="0">
                <a:solidFill>
                  <a:schemeClr val="tx1"/>
                </a:solidFill>
                <a:latin typeface="Calibri" charset="0"/>
                <a:cs typeface="Calibri" charset="0"/>
              </a:rPr>
              <a:t>o indirecto.</a:t>
            </a:r>
          </a:p>
        </p:txBody>
      </p:sp>
      <p:sp>
        <p:nvSpPr>
          <p:cNvPr id="15" name="Redondear rectángulo de esquina del mismo lado 14">
            <a:extLst>
              <a:ext uri="{FF2B5EF4-FFF2-40B4-BE49-F238E27FC236}">
                <a16:creationId xmlns:a16="http://schemas.microsoft.com/office/drawing/2014/main" id="{49872318-F09F-0D4A-9001-976070BFB361}"/>
              </a:ext>
            </a:extLst>
          </p:cNvPr>
          <p:cNvSpPr/>
          <p:nvPr/>
        </p:nvSpPr>
        <p:spPr>
          <a:xfrm rot="16200000">
            <a:off x="845768" y="2959561"/>
            <a:ext cx="929364" cy="764381"/>
          </a:xfrm>
          <a:prstGeom prst="round2Same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6" name="Imagen 15">
            <a:extLst>
              <a:ext uri="{FF2B5EF4-FFF2-40B4-BE49-F238E27FC236}">
                <a16:creationId xmlns:a16="http://schemas.microsoft.com/office/drawing/2014/main" id="{E4322426-B815-5A4B-89B8-B611BB72F351}"/>
              </a:ext>
            </a:extLst>
          </p:cNvPr>
          <p:cNvPicPr>
            <a:picLocks noChangeAspect="1"/>
          </p:cNvPicPr>
          <p:nvPr/>
        </p:nvPicPr>
        <p:blipFill>
          <a:blip r:embed="rId3"/>
          <a:stretch>
            <a:fillRect/>
          </a:stretch>
        </p:blipFill>
        <p:spPr>
          <a:xfrm>
            <a:off x="1046584" y="3092142"/>
            <a:ext cx="537668" cy="471910"/>
          </a:xfrm>
          <a:prstGeom prst="rect">
            <a:avLst/>
          </a:prstGeom>
        </p:spPr>
      </p:pic>
    </p:spTree>
    <p:custDataLst>
      <p:tags r:id="rId1"/>
    </p:custDataLst>
    <p:extLst>
      <p:ext uri="{BB962C8B-B14F-4D97-AF65-F5344CB8AC3E}">
        <p14:creationId xmlns:p14="http://schemas.microsoft.com/office/powerpoint/2010/main" val="60480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p:cNvSpPr txBox="1"/>
          <p:nvPr/>
        </p:nvSpPr>
        <p:spPr>
          <a:xfrm>
            <a:off x="503238" y="912813"/>
            <a:ext cx="3889375" cy="492443"/>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¿CUÁLES SON LOS ELEMENTOS DE LA DISTRIBUCIÓN?</a:t>
            </a:r>
          </a:p>
        </p:txBody>
      </p:sp>
      <p:sp>
        <p:nvSpPr>
          <p:cNvPr id="7" name="Rectangle 5">
            <a:extLst>
              <a:ext uri="{FF2B5EF4-FFF2-40B4-BE49-F238E27FC236}">
                <a16:creationId xmlns:a16="http://schemas.microsoft.com/office/drawing/2014/main" id="{7C6493CC-C68F-744F-8CC8-D90C8EF0D2F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PLANIFICACIÓN EN LA DISTRIBUCIÓN</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0" name="Rectángulo 9">
            <a:extLst>
              <a:ext uri="{FF2B5EF4-FFF2-40B4-BE49-F238E27FC236}">
                <a16:creationId xmlns:a16="http://schemas.microsoft.com/office/drawing/2014/main" id="{AD6A4598-D7A3-154C-8E5D-9A7FDB781602}"/>
              </a:ext>
            </a:extLst>
          </p:cNvPr>
          <p:cNvSpPr/>
          <p:nvPr/>
        </p:nvSpPr>
        <p:spPr>
          <a:xfrm>
            <a:off x="1178475" y="1586958"/>
            <a:ext cx="3069696" cy="215444"/>
          </a:xfrm>
          <a:prstGeom prst="rect">
            <a:avLst/>
          </a:prstGeom>
        </p:spPr>
        <p:txBody>
          <a:bodyPr wrap="square" lIns="0" tIns="0" rIns="0" bIns="0">
            <a:spAutoFit/>
          </a:bodyPr>
          <a:lstStyle/>
          <a:p>
            <a:pPr marL="11113">
              <a:buClr>
                <a:schemeClr val="tx1"/>
              </a:buClr>
              <a:buSzPct val="100000"/>
              <a:tabLst>
                <a:tab pos="120650" algn="l"/>
              </a:tabLst>
            </a:pPr>
            <a:r>
              <a:rPr lang="es-ES_tradnl" sz="1400" spc="-10" dirty="0">
                <a:cs typeface="Source Sans Pro"/>
              </a:rPr>
              <a:t>El procesamiento de pedidos</a:t>
            </a:r>
          </a:p>
        </p:txBody>
      </p:sp>
      <p:sp>
        <p:nvSpPr>
          <p:cNvPr id="11" name="Rectángulo 10">
            <a:extLst>
              <a:ext uri="{FF2B5EF4-FFF2-40B4-BE49-F238E27FC236}">
                <a16:creationId xmlns:a16="http://schemas.microsoft.com/office/drawing/2014/main" id="{B3B2FC5B-14EC-9249-B0EA-09085CA17506}"/>
              </a:ext>
            </a:extLst>
          </p:cNvPr>
          <p:cNvSpPr/>
          <p:nvPr/>
        </p:nvSpPr>
        <p:spPr>
          <a:xfrm>
            <a:off x="403999" y="1518909"/>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01</a:t>
            </a:r>
            <a:endParaRPr lang="es-PE" sz="2400" b="1" dirty="0">
              <a:solidFill>
                <a:srgbClr val="01B1C3"/>
              </a:solidFill>
              <a:latin typeface="Calibri" charset="0"/>
              <a:ea typeface="Calibri" charset="0"/>
              <a:cs typeface="Calibri" charset="0"/>
            </a:endParaRPr>
          </a:p>
        </p:txBody>
      </p:sp>
      <p:cxnSp>
        <p:nvCxnSpPr>
          <p:cNvPr id="12" name="Conector recto 11">
            <a:extLst>
              <a:ext uri="{FF2B5EF4-FFF2-40B4-BE49-F238E27FC236}">
                <a16:creationId xmlns:a16="http://schemas.microsoft.com/office/drawing/2014/main" id="{9D9EEFD5-7AC0-9B41-99D8-1BFBC1F95DAF}"/>
              </a:ext>
            </a:extLst>
          </p:cNvPr>
          <p:cNvCxnSpPr>
            <a:cxnSpLocks/>
            <a:endCxn id="32" idx="4"/>
          </p:cNvCxnSpPr>
          <p:nvPr/>
        </p:nvCxnSpPr>
        <p:spPr>
          <a:xfrm flipH="1">
            <a:off x="960023" y="1644825"/>
            <a:ext cx="2" cy="2098474"/>
          </a:xfrm>
          <a:prstGeom prst="line">
            <a:avLst/>
          </a:prstGeom>
          <a:ln w="12700">
            <a:solidFill>
              <a:srgbClr val="01B1C3"/>
            </a:solidFill>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7E77CB82-2B46-064D-B8D6-ECB097592A9A}"/>
              </a:ext>
            </a:extLst>
          </p:cNvPr>
          <p:cNvSpPr/>
          <p:nvPr/>
        </p:nvSpPr>
        <p:spPr>
          <a:xfrm>
            <a:off x="403999" y="1999328"/>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02</a:t>
            </a:r>
            <a:endParaRPr lang="es-PE" sz="2400" b="1" dirty="0">
              <a:solidFill>
                <a:srgbClr val="01B1C3"/>
              </a:solidFill>
              <a:latin typeface="Calibri" charset="0"/>
              <a:ea typeface="Calibri" charset="0"/>
              <a:cs typeface="Calibri" charset="0"/>
            </a:endParaRPr>
          </a:p>
        </p:txBody>
      </p:sp>
      <p:sp>
        <p:nvSpPr>
          <p:cNvPr id="14" name="Rectángulo 13">
            <a:extLst>
              <a:ext uri="{FF2B5EF4-FFF2-40B4-BE49-F238E27FC236}">
                <a16:creationId xmlns:a16="http://schemas.microsoft.com/office/drawing/2014/main" id="{CEDA7F86-4FC0-BF4C-A375-F0B7A15864AE}"/>
              </a:ext>
            </a:extLst>
          </p:cNvPr>
          <p:cNvSpPr/>
          <p:nvPr/>
        </p:nvSpPr>
        <p:spPr>
          <a:xfrm>
            <a:off x="403999" y="2505879"/>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03</a:t>
            </a:r>
            <a:endParaRPr lang="es-PE" sz="2800" b="1" dirty="0">
              <a:solidFill>
                <a:srgbClr val="01B1C3"/>
              </a:solidFill>
              <a:latin typeface="Calibri" charset="0"/>
              <a:ea typeface="Calibri" charset="0"/>
              <a:cs typeface="Calibri" charset="0"/>
            </a:endParaRPr>
          </a:p>
        </p:txBody>
      </p:sp>
      <p:sp>
        <p:nvSpPr>
          <p:cNvPr id="15" name="Rectángulo 14">
            <a:extLst>
              <a:ext uri="{FF2B5EF4-FFF2-40B4-BE49-F238E27FC236}">
                <a16:creationId xmlns:a16="http://schemas.microsoft.com/office/drawing/2014/main" id="{B50A630F-4849-C54A-9AAF-C49E156DD940}"/>
              </a:ext>
            </a:extLst>
          </p:cNvPr>
          <p:cNvSpPr/>
          <p:nvPr/>
        </p:nvSpPr>
        <p:spPr>
          <a:xfrm>
            <a:off x="1178475" y="2040168"/>
            <a:ext cx="3069696" cy="215444"/>
          </a:xfrm>
          <a:prstGeom prst="rect">
            <a:avLst/>
          </a:prstGeom>
        </p:spPr>
        <p:txBody>
          <a:bodyPr wrap="square" lIns="0" tIns="0" rIns="0" bIns="0">
            <a:spAutoFit/>
          </a:bodyPr>
          <a:lstStyle/>
          <a:p>
            <a:pPr marL="11113">
              <a:buClr>
                <a:schemeClr val="tx1"/>
              </a:buClr>
              <a:buSzPct val="100000"/>
              <a:tabLst>
                <a:tab pos="120650" algn="l"/>
              </a:tabLst>
            </a:pPr>
            <a:r>
              <a:rPr lang="es-ES_tradnl" sz="1400" spc="-10" dirty="0">
                <a:cs typeface="Source Sans Pro"/>
              </a:rPr>
              <a:t>El control de inventarios</a:t>
            </a:r>
          </a:p>
        </p:txBody>
      </p:sp>
      <p:sp>
        <p:nvSpPr>
          <p:cNvPr id="16" name="Rectángulo 15">
            <a:extLst>
              <a:ext uri="{FF2B5EF4-FFF2-40B4-BE49-F238E27FC236}">
                <a16:creationId xmlns:a16="http://schemas.microsoft.com/office/drawing/2014/main" id="{C0428E71-7353-F942-86A6-722A59314F3E}"/>
              </a:ext>
            </a:extLst>
          </p:cNvPr>
          <p:cNvSpPr/>
          <p:nvPr/>
        </p:nvSpPr>
        <p:spPr>
          <a:xfrm>
            <a:off x="1178475" y="2556829"/>
            <a:ext cx="3069696" cy="215444"/>
          </a:xfrm>
          <a:prstGeom prst="rect">
            <a:avLst/>
          </a:prstGeom>
        </p:spPr>
        <p:txBody>
          <a:bodyPr wrap="square" lIns="0" tIns="0" rIns="0" bIns="0">
            <a:spAutoFit/>
          </a:bodyPr>
          <a:lstStyle/>
          <a:p>
            <a:pPr marL="11113">
              <a:buClr>
                <a:schemeClr val="tx1"/>
              </a:buClr>
              <a:buSzPct val="100000"/>
              <a:tabLst>
                <a:tab pos="120650" algn="l"/>
              </a:tabLst>
            </a:pPr>
            <a:r>
              <a:rPr lang="es-ES_tradnl" sz="1400" spc="-10" dirty="0">
                <a:cs typeface="Source Sans Pro"/>
              </a:rPr>
              <a:t>El transporte</a:t>
            </a:r>
          </a:p>
        </p:txBody>
      </p:sp>
      <p:grpSp>
        <p:nvGrpSpPr>
          <p:cNvPr id="17" name="Agrupar 29">
            <a:extLst>
              <a:ext uri="{FF2B5EF4-FFF2-40B4-BE49-F238E27FC236}">
                <a16:creationId xmlns:a16="http://schemas.microsoft.com/office/drawing/2014/main" id="{7995AC49-3BA1-364E-90F6-CD48EF9D4B63}"/>
              </a:ext>
            </a:extLst>
          </p:cNvPr>
          <p:cNvGrpSpPr/>
          <p:nvPr/>
        </p:nvGrpSpPr>
        <p:grpSpPr>
          <a:xfrm>
            <a:off x="889628" y="1622948"/>
            <a:ext cx="140792" cy="140258"/>
            <a:chOff x="3427964" y="2244682"/>
            <a:chExt cx="225891" cy="225034"/>
          </a:xfrm>
        </p:grpSpPr>
        <p:sp>
          <p:nvSpPr>
            <p:cNvPr id="18" name="Elipse 17">
              <a:extLst>
                <a:ext uri="{FF2B5EF4-FFF2-40B4-BE49-F238E27FC236}">
                  <a16:creationId xmlns:a16="http://schemas.microsoft.com/office/drawing/2014/main" id="{E15917F8-8AFF-D144-8476-B95B338FC64C}"/>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9" name="Elipse 18">
              <a:extLst>
                <a:ext uri="{FF2B5EF4-FFF2-40B4-BE49-F238E27FC236}">
                  <a16:creationId xmlns:a16="http://schemas.microsoft.com/office/drawing/2014/main" id="{D7176C02-F675-D64E-8B13-215A7C6E54B5}"/>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20" name="Rectángulo 19">
            <a:extLst>
              <a:ext uri="{FF2B5EF4-FFF2-40B4-BE49-F238E27FC236}">
                <a16:creationId xmlns:a16="http://schemas.microsoft.com/office/drawing/2014/main" id="{5DAE3AB7-17AB-9E41-A62D-485818EF011D}"/>
              </a:ext>
            </a:extLst>
          </p:cNvPr>
          <p:cNvSpPr/>
          <p:nvPr/>
        </p:nvSpPr>
        <p:spPr>
          <a:xfrm>
            <a:off x="1178475" y="3589366"/>
            <a:ext cx="3069696" cy="215444"/>
          </a:xfrm>
          <a:prstGeom prst="rect">
            <a:avLst/>
          </a:prstGeom>
        </p:spPr>
        <p:txBody>
          <a:bodyPr wrap="square" lIns="0" tIns="0" rIns="0" bIns="0">
            <a:spAutoFit/>
          </a:bodyPr>
          <a:lstStyle/>
          <a:p>
            <a:pPr marL="11113">
              <a:buClr>
                <a:schemeClr val="tx1"/>
              </a:buClr>
              <a:buSzPct val="100000"/>
              <a:tabLst>
                <a:tab pos="120650" algn="l"/>
              </a:tabLst>
            </a:pPr>
            <a:r>
              <a:rPr lang="es-ES_tradnl" sz="1400" spc="-10" dirty="0">
                <a:cs typeface="Source Sans Pro"/>
              </a:rPr>
              <a:t>El almacenamiento</a:t>
            </a:r>
          </a:p>
        </p:txBody>
      </p:sp>
      <p:sp>
        <p:nvSpPr>
          <p:cNvPr id="22" name="Rectángulo 21">
            <a:extLst>
              <a:ext uri="{FF2B5EF4-FFF2-40B4-BE49-F238E27FC236}">
                <a16:creationId xmlns:a16="http://schemas.microsoft.com/office/drawing/2014/main" id="{465728C0-1B74-7248-935E-56D11ADEFF8F}"/>
              </a:ext>
            </a:extLst>
          </p:cNvPr>
          <p:cNvSpPr/>
          <p:nvPr/>
        </p:nvSpPr>
        <p:spPr>
          <a:xfrm>
            <a:off x="406326" y="3533233"/>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05</a:t>
            </a:r>
            <a:endParaRPr lang="es-PE" sz="2800" b="1" dirty="0">
              <a:solidFill>
                <a:srgbClr val="01B1C3"/>
              </a:solidFill>
              <a:latin typeface="Calibri" charset="0"/>
              <a:ea typeface="Calibri" charset="0"/>
              <a:cs typeface="Calibri" charset="0"/>
            </a:endParaRPr>
          </a:p>
        </p:txBody>
      </p:sp>
      <p:grpSp>
        <p:nvGrpSpPr>
          <p:cNvPr id="24" name="Agrupar 29">
            <a:extLst>
              <a:ext uri="{FF2B5EF4-FFF2-40B4-BE49-F238E27FC236}">
                <a16:creationId xmlns:a16="http://schemas.microsoft.com/office/drawing/2014/main" id="{B456166C-8ABB-0B4A-A731-80B2306518CB}"/>
              </a:ext>
            </a:extLst>
          </p:cNvPr>
          <p:cNvGrpSpPr/>
          <p:nvPr/>
        </p:nvGrpSpPr>
        <p:grpSpPr>
          <a:xfrm>
            <a:off x="889628" y="2100422"/>
            <a:ext cx="140792" cy="140258"/>
            <a:chOff x="3427964" y="2244682"/>
            <a:chExt cx="225891" cy="225034"/>
          </a:xfrm>
        </p:grpSpPr>
        <p:sp>
          <p:nvSpPr>
            <p:cNvPr id="25" name="Elipse 24">
              <a:extLst>
                <a:ext uri="{FF2B5EF4-FFF2-40B4-BE49-F238E27FC236}">
                  <a16:creationId xmlns:a16="http://schemas.microsoft.com/office/drawing/2014/main" id="{0D92E888-917E-8E41-846B-C93C5E3C6222}"/>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6" name="Elipse 25">
              <a:extLst>
                <a:ext uri="{FF2B5EF4-FFF2-40B4-BE49-F238E27FC236}">
                  <a16:creationId xmlns:a16="http://schemas.microsoft.com/office/drawing/2014/main" id="{63F1DE26-3F36-0E4D-AEEC-3EDAC351AB2F}"/>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27" name="Agrupar 29">
            <a:extLst>
              <a:ext uri="{FF2B5EF4-FFF2-40B4-BE49-F238E27FC236}">
                <a16:creationId xmlns:a16="http://schemas.microsoft.com/office/drawing/2014/main" id="{0483A5F2-5636-BA4A-8545-66BECDF85B16}"/>
              </a:ext>
            </a:extLst>
          </p:cNvPr>
          <p:cNvGrpSpPr/>
          <p:nvPr/>
        </p:nvGrpSpPr>
        <p:grpSpPr>
          <a:xfrm>
            <a:off x="889628" y="2596624"/>
            <a:ext cx="140792" cy="140258"/>
            <a:chOff x="3427964" y="2244682"/>
            <a:chExt cx="225891" cy="225034"/>
          </a:xfrm>
        </p:grpSpPr>
        <p:sp>
          <p:nvSpPr>
            <p:cNvPr id="28" name="Elipse 27">
              <a:extLst>
                <a:ext uri="{FF2B5EF4-FFF2-40B4-BE49-F238E27FC236}">
                  <a16:creationId xmlns:a16="http://schemas.microsoft.com/office/drawing/2014/main" id="{959D753E-9603-9B4E-9F25-376699019F86}"/>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9" name="Elipse 28">
              <a:extLst>
                <a:ext uri="{FF2B5EF4-FFF2-40B4-BE49-F238E27FC236}">
                  <a16:creationId xmlns:a16="http://schemas.microsoft.com/office/drawing/2014/main" id="{9ED06542-B629-8449-B7A1-95CE012CB43F}"/>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30" name="Agrupar 29">
            <a:extLst>
              <a:ext uri="{FF2B5EF4-FFF2-40B4-BE49-F238E27FC236}">
                <a16:creationId xmlns:a16="http://schemas.microsoft.com/office/drawing/2014/main" id="{477AC263-98B4-1340-BE2A-579C9F1D8E71}"/>
              </a:ext>
            </a:extLst>
          </p:cNvPr>
          <p:cNvGrpSpPr/>
          <p:nvPr/>
        </p:nvGrpSpPr>
        <p:grpSpPr>
          <a:xfrm>
            <a:off x="889628" y="3636697"/>
            <a:ext cx="140792" cy="140258"/>
            <a:chOff x="3427964" y="2244682"/>
            <a:chExt cx="225891" cy="225034"/>
          </a:xfrm>
        </p:grpSpPr>
        <p:sp>
          <p:nvSpPr>
            <p:cNvPr id="31" name="Elipse 30">
              <a:extLst>
                <a:ext uri="{FF2B5EF4-FFF2-40B4-BE49-F238E27FC236}">
                  <a16:creationId xmlns:a16="http://schemas.microsoft.com/office/drawing/2014/main" id="{5B9540EE-331E-C949-8904-78A6A54DCDE1}"/>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2" name="Elipse 31">
              <a:extLst>
                <a:ext uri="{FF2B5EF4-FFF2-40B4-BE49-F238E27FC236}">
                  <a16:creationId xmlns:a16="http://schemas.microsoft.com/office/drawing/2014/main" id="{4DD94DDB-117C-6B44-B854-549A6CC5A563}"/>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36" name="Rectángulo 35">
            <a:extLst>
              <a:ext uri="{FF2B5EF4-FFF2-40B4-BE49-F238E27FC236}">
                <a16:creationId xmlns:a16="http://schemas.microsoft.com/office/drawing/2014/main" id="{41E12F02-401A-E446-B305-FE55D9124DE7}"/>
              </a:ext>
            </a:extLst>
          </p:cNvPr>
          <p:cNvSpPr/>
          <p:nvPr/>
        </p:nvSpPr>
        <p:spPr>
          <a:xfrm>
            <a:off x="1178475" y="3089396"/>
            <a:ext cx="3069696" cy="215444"/>
          </a:xfrm>
          <a:prstGeom prst="rect">
            <a:avLst/>
          </a:prstGeom>
        </p:spPr>
        <p:txBody>
          <a:bodyPr wrap="square" lIns="0" tIns="0" rIns="0" bIns="0">
            <a:spAutoFit/>
          </a:bodyPr>
          <a:lstStyle/>
          <a:p>
            <a:pPr marL="11113">
              <a:buClr>
                <a:schemeClr val="tx1"/>
              </a:buClr>
              <a:buSzPct val="100000"/>
              <a:tabLst>
                <a:tab pos="120650" algn="l"/>
              </a:tabLst>
            </a:pPr>
            <a:r>
              <a:rPr lang="es-ES_tradnl" sz="1400" spc="-10" dirty="0">
                <a:cs typeface="Source Sans Pro"/>
              </a:rPr>
              <a:t>El manejo de materiales</a:t>
            </a:r>
          </a:p>
        </p:txBody>
      </p:sp>
      <p:sp>
        <p:nvSpPr>
          <p:cNvPr id="37" name="Rectángulo 36">
            <a:extLst>
              <a:ext uri="{FF2B5EF4-FFF2-40B4-BE49-F238E27FC236}">
                <a16:creationId xmlns:a16="http://schemas.microsoft.com/office/drawing/2014/main" id="{C0E41467-48EA-194E-88AA-975BBA2C005B}"/>
              </a:ext>
            </a:extLst>
          </p:cNvPr>
          <p:cNvSpPr/>
          <p:nvPr/>
        </p:nvSpPr>
        <p:spPr>
          <a:xfrm>
            <a:off x="406326" y="3033263"/>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04</a:t>
            </a:r>
            <a:endParaRPr lang="es-PE" sz="2800" b="1" dirty="0">
              <a:solidFill>
                <a:srgbClr val="01B1C3"/>
              </a:solidFill>
              <a:latin typeface="Calibri" charset="0"/>
              <a:ea typeface="Calibri" charset="0"/>
              <a:cs typeface="Calibri" charset="0"/>
            </a:endParaRPr>
          </a:p>
        </p:txBody>
      </p:sp>
      <p:grpSp>
        <p:nvGrpSpPr>
          <p:cNvPr id="38" name="Agrupar 29">
            <a:extLst>
              <a:ext uri="{FF2B5EF4-FFF2-40B4-BE49-F238E27FC236}">
                <a16:creationId xmlns:a16="http://schemas.microsoft.com/office/drawing/2014/main" id="{999241C4-5CBC-BF4B-9C34-AC31956F6071}"/>
              </a:ext>
            </a:extLst>
          </p:cNvPr>
          <p:cNvGrpSpPr/>
          <p:nvPr/>
        </p:nvGrpSpPr>
        <p:grpSpPr>
          <a:xfrm>
            <a:off x="889628" y="3136727"/>
            <a:ext cx="140792" cy="140258"/>
            <a:chOff x="3427964" y="2244682"/>
            <a:chExt cx="225891" cy="225034"/>
          </a:xfrm>
        </p:grpSpPr>
        <p:sp>
          <p:nvSpPr>
            <p:cNvPr id="39" name="Elipse 38">
              <a:extLst>
                <a:ext uri="{FF2B5EF4-FFF2-40B4-BE49-F238E27FC236}">
                  <a16:creationId xmlns:a16="http://schemas.microsoft.com/office/drawing/2014/main" id="{BD605440-EEE4-7542-B06C-A3AD546AFA4A}"/>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0" name="Elipse 39">
              <a:extLst>
                <a:ext uri="{FF2B5EF4-FFF2-40B4-BE49-F238E27FC236}">
                  <a16:creationId xmlns:a16="http://schemas.microsoft.com/office/drawing/2014/main" id="{5CAC936A-0E0F-8E41-BA01-B93D01B55A05}"/>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pic>
        <p:nvPicPr>
          <p:cNvPr id="41" name="Imagen 40">
            <a:extLst>
              <a:ext uri="{FF2B5EF4-FFF2-40B4-BE49-F238E27FC236}">
                <a16:creationId xmlns:a16="http://schemas.microsoft.com/office/drawing/2014/main" id="{1566EB78-8B6B-7945-84C9-A0FCE051887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63943" y="0"/>
            <a:ext cx="4380057" cy="5715000"/>
          </a:xfrm>
          <a:prstGeom prst="rect">
            <a:avLst/>
          </a:prstGeom>
        </p:spPr>
      </p:pic>
    </p:spTree>
    <p:custDataLst>
      <p:tags r:id="rId1"/>
    </p:custDataLst>
    <p:extLst>
      <p:ext uri="{BB962C8B-B14F-4D97-AF65-F5344CB8AC3E}">
        <p14:creationId xmlns:p14="http://schemas.microsoft.com/office/powerpoint/2010/main" val="2027764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6D8EBFB-6D80-1F40-A050-601411E73309}"/>
              </a:ext>
            </a:extLst>
          </p:cNvPr>
          <p:cNvPicPr>
            <a:picLocks noChangeAspect="1"/>
          </p:cNvPicPr>
          <p:nvPr/>
        </p:nvPicPr>
        <p:blipFill>
          <a:blip r:embed="rId3"/>
          <a:stretch>
            <a:fillRect/>
          </a:stretch>
        </p:blipFill>
        <p:spPr>
          <a:xfrm>
            <a:off x="1469035" y="3554021"/>
            <a:ext cx="3222885" cy="1679967"/>
          </a:xfrm>
          <a:prstGeom prst="rect">
            <a:avLst/>
          </a:prstGeom>
        </p:spPr>
      </p:pic>
      <p:sp>
        <p:nvSpPr>
          <p:cNvPr id="8" name="Rectángulo 7">
            <a:extLst>
              <a:ext uri="{FF2B5EF4-FFF2-40B4-BE49-F238E27FC236}">
                <a16:creationId xmlns:a16="http://schemas.microsoft.com/office/drawing/2014/main" id="{A3C6C3AB-1EAC-0F43-B433-7142B8C4C760}"/>
              </a:ext>
            </a:extLst>
          </p:cNvPr>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 name="object 7">
            <a:extLst>
              <a:ext uri="{FF2B5EF4-FFF2-40B4-BE49-F238E27FC236}">
                <a16:creationId xmlns:a16="http://schemas.microsoft.com/office/drawing/2014/main" id="{79627283-B5DA-2446-A792-68A5C493D73A}"/>
              </a:ext>
            </a:extLst>
          </p:cNvPr>
          <p:cNvSpPr txBox="1"/>
          <p:nvPr/>
        </p:nvSpPr>
        <p:spPr>
          <a:xfrm>
            <a:off x="1282298" y="918372"/>
            <a:ext cx="5704363" cy="2416046"/>
          </a:xfrm>
          <a:prstGeom prst="rect">
            <a:avLst/>
          </a:prstGeom>
        </p:spPr>
        <p:txBody>
          <a:bodyPr vert="horz" wrap="square" lIns="0" tIns="0" rIns="0" bIns="0" rtlCol="0">
            <a:spAutoFit/>
          </a:bodyPr>
          <a:lstStyle/>
          <a:p>
            <a:pPr marL="11725">
              <a:buClr>
                <a:schemeClr val="tx1"/>
              </a:buClr>
              <a:buSzPct val="100000"/>
              <a:tabLst>
                <a:tab pos="121285" algn="l"/>
              </a:tabLst>
            </a:pPr>
            <a:r>
              <a:rPr lang="es-ES" sz="1400" spc="-10" dirty="0">
                <a:solidFill>
                  <a:srgbClr val="262626"/>
                </a:solidFill>
                <a:cs typeface="Source Sans Pro"/>
              </a:rPr>
              <a:t>E</a:t>
            </a:r>
            <a:r>
              <a:rPr lang="es-ES_tradnl" sz="1400" spc="-10" dirty="0">
                <a:solidFill>
                  <a:srgbClr val="262626"/>
                </a:solidFill>
                <a:cs typeface="Source Sans Pro"/>
              </a:rPr>
              <a:t>n esta sesión:</a:t>
            </a:r>
            <a:endParaRPr lang="es-ES_tradnl" sz="1600" spc="-10" dirty="0">
              <a:cs typeface="Source Sans Pro"/>
            </a:endParaRPr>
          </a:p>
          <a:p>
            <a:pPr marL="177800" lvl="1" indent="-165100">
              <a:buClr>
                <a:srgbClr val="EE4639"/>
              </a:buClr>
              <a:buSzPts val="1600"/>
              <a:buFont typeface="Arial" charset="0"/>
              <a:buChar char="•"/>
              <a:tabLst>
                <a:tab pos="120650" algn="l"/>
              </a:tabLst>
            </a:pPr>
            <a:r>
              <a:rPr lang="es-ES_tradnl" sz="1300" b="1" spc="-10" dirty="0">
                <a:solidFill>
                  <a:srgbClr val="262626"/>
                </a:solidFill>
                <a:latin typeface="Calibri" charset="0"/>
                <a:cs typeface="Calibri" charset="0"/>
              </a:rPr>
              <a:t>Aprenderás</a:t>
            </a:r>
            <a:r>
              <a:rPr lang="es-ES_tradnl" sz="1300" spc="-10" dirty="0">
                <a:solidFill>
                  <a:srgbClr val="262626"/>
                </a:solidFill>
                <a:latin typeface="Calibri" charset="0"/>
                <a:cs typeface="Calibri" charset="0"/>
              </a:rPr>
              <a:t> todo lo relacionado con los canales de distribución y algunos de los tipos de distribución.</a:t>
            </a:r>
          </a:p>
          <a:p>
            <a:pPr marL="177800" lvl="1" indent="-165100">
              <a:buClr>
                <a:srgbClr val="EE4639"/>
              </a:buClr>
              <a:buSzPts val="1600"/>
              <a:buFont typeface="Arial" charset="0"/>
              <a:buChar char="•"/>
              <a:tabLst>
                <a:tab pos="120650" algn="l"/>
              </a:tabLst>
            </a:pPr>
            <a:endParaRPr lang="es-ES_tradnl" sz="1300" spc="-10" dirty="0">
              <a:solidFill>
                <a:srgbClr val="262626"/>
              </a:solidFill>
              <a:latin typeface="Calibri" charset="0"/>
              <a:cs typeface="Calibri" charset="0"/>
            </a:endParaRPr>
          </a:p>
          <a:p>
            <a:pPr marL="177800" lvl="1" indent="-165100">
              <a:buClr>
                <a:srgbClr val="EE4639"/>
              </a:buClr>
              <a:buSzPts val="1600"/>
              <a:buFont typeface="Arial" charset="0"/>
              <a:buChar char="•"/>
              <a:tabLst>
                <a:tab pos="120650" algn="l"/>
              </a:tabLst>
            </a:pPr>
            <a:r>
              <a:rPr lang="es-ES_tradnl" sz="1300" spc="-10" dirty="0">
                <a:solidFill>
                  <a:srgbClr val="262626"/>
                </a:solidFill>
                <a:latin typeface="Calibri" charset="0"/>
                <a:cs typeface="Calibri" charset="0"/>
              </a:rPr>
              <a:t>Además, </a:t>
            </a:r>
            <a:r>
              <a:rPr lang="es-ES_tradnl" sz="1300" b="1" spc="-10" dirty="0">
                <a:solidFill>
                  <a:srgbClr val="262626"/>
                </a:solidFill>
                <a:latin typeface="Calibri" charset="0"/>
                <a:cs typeface="Calibri" charset="0"/>
              </a:rPr>
              <a:t>aprenderás </a:t>
            </a:r>
            <a:r>
              <a:rPr lang="es-ES_tradnl" sz="1300" spc="-10" dirty="0">
                <a:solidFill>
                  <a:srgbClr val="262626"/>
                </a:solidFill>
                <a:latin typeface="Calibri" charset="0"/>
                <a:cs typeface="Calibri" charset="0"/>
              </a:rPr>
              <a:t>cómo se debe realizar la selección de un buen canal de distribución.</a:t>
            </a:r>
          </a:p>
          <a:p>
            <a:pPr marL="177800" lvl="1" indent="-165100">
              <a:buClr>
                <a:srgbClr val="EE4639"/>
              </a:buClr>
              <a:buSzPts val="1600"/>
              <a:buFont typeface="Arial" charset="0"/>
              <a:buChar char="•"/>
              <a:tabLst>
                <a:tab pos="120650" algn="l"/>
              </a:tabLst>
            </a:pPr>
            <a:endParaRPr lang="es-ES_tradnl" sz="1300" spc="-10" dirty="0">
              <a:solidFill>
                <a:srgbClr val="262626"/>
              </a:solidFill>
              <a:latin typeface="Calibri" charset="0"/>
              <a:cs typeface="Calibri" charset="0"/>
            </a:endParaRPr>
          </a:p>
          <a:p>
            <a:pPr marL="177800" lvl="1" indent="-165100">
              <a:buClr>
                <a:srgbClr val="EE4639"/>
              </a:buClr>
              <a:buSzPts val="1600"/>
              <a:buFont typeface="Arial" charset="0"/>
              <a:buChar char="•"/>
              <a:tabLst>
                <a:tab pos="120650" algn="l"/>
              </a:tabLst>
            </a:pPr>
            <a:r>
              <a:rPr lang="es-ES_tradnl" sz="1300" spc="-10" dirty="0">
                <a:solidFill>
                  <a:srgbClr val="262626"/>
                </a:solidFill>
                <a:latin typeface="Calibri" charset="0"/>
                <a:cs typeface="Calibri" charset="0"/>
              </a:rPr>
              <a:t>También </a:t>
            </a:r>
            <a:r>
              <a:rPr lang="es-ES_tradnl" sz="1300" b="1" spc="-10" dirty="0">
                <a:solidFill>
                  <a:srgbClr val="262626"/>
                </a:solidFill>
                <a:latin typeface="Calibri" charset="0"/>
                <a:cs typeface="Calibri" charset="0"/>
              </a:rPr>
              <a:t>aprenderás </a:t>
            </a:r>
            <a:r>
              <a:rPr lang="es-ES_tradnl" sz="1300" spc="-10" dirty="0">
                <a:solidFill>
                  <a:srgbClr val="262626"/>
                </a:solidFill>
                <a:latin typeface="Calibri" charset="0"/>
                <a:cs typeface="Calibri" charset="0"/>
              </a:rPr>
              <a:t>sobre la importancia de una buena gestión de distribución en una empresa y cómo funciona la cadena de frío, esto permitirá conocer cómo se planifica la distribución.</a:t>
            </a:r>
          </a:p>
          <a:p>
            <a:pPr marL="177800" lvl="1" indent="-165100">
              <a:buClr>
                <a:srgbClr val="EE4639"/>
              </a:buClr>
              <a:buSzPts val="1600"/>
              <a:buFont typeface="Arial" charset="0"/>
              <a:buChar char="•"/>
              <a:tabLst>
                <a:tab pos="120650" algn="l"/>
              </a:tabLst>
            </a:pPr>
            <a:endParaRPr lang="es-ES_tradnl" sz="1300" spc="-10" dirty="0">
              <a:solidFill>
                <a:srgbClr val="262626"/>
              </a:solidFill>
              <a:latin typeface="Calibri" charset="0"/>
              <a:cs typeface="Calibri" charset="0"/>
            </a:endParaRPr>
          </a:p>
          <a:p>
            <a:pPr marL="177800" lvl="1" indent="-165100">
              <a:buClr>
                <a:srgbClr val="EE4639"/>
              </a:buClr>
              <a:buSzPts val="1600"/>
              <a:buFont typeface="Arial" charset="0"/>
              <a:buChar char="•"/>
              <a:tabLst>
                <a:tab pos="120650" algn="l"/>
              </a:tabLst>
            </a:pPr>
            <a:r>
              <a:rPr lang="es-ES_tradnl" sz="1300" b="1" spc="-10" dirty="0">
                <a:solidFill>
                  <a:srgbClr val="262626"/>
                </a:solidFill>
                <a:latin typeface="Calibri" charset="0"/>
                <a:cs typeface="Calibri" charset="0"/>
              </a:rPr>
              <a:t>Conocerás</a:t>
            </a:r>
            <a:r>
              <a:rPr lang="es-ES_tradnl" sz="1300" spc="-10" dirty="0">
                <a:solidFill>
                  <a:srgbClr val="262626"/>
                </a:solidFill>
                <a:latin typeface="Calibri" charset="0"/>
                <a:cs typeface="Calibri" charset="0"/>
              </a:rPr>
              <a:t> sobre la planificación en la distribución de productos y la cadena de frío.</a:t>
            </a:r>
          </a:p>
        </p:txBody>
      </p:sp>
      <p:pic>
        <p:nvPicPr>
          <p:cNvPr id="11" name="Imagen 10">
            <a:extLst>
              <a:ext uri="{FF2B5EF4-FFF2-40B4-BE49-F238E27FC236}">
                <a16:creationId xmlns:a16="http://schemas.microsoft.com/office/drawing/2014/main" id="{3D6C5EFD-8BB8-1146-BCFB-1EFF4A6FEF89}"/>
              </a:ext>
            </a:extLst>
          </p:cNvPr>
          <p:cNvPicPr>
            <a:picLocks noChangeAspect="1"/>
          </p:cNvPicPr>
          <p:nvPr/>
        </p:nvPicPr>
        <p:blipFill>
          <a:blip r:embed="rId4"/>
          <a:stretch>
            <a:fillRect/>
          </a:stretch>
        </p:blipFill>
        <p:spPr>
          <a:xfrm>
            <a:off x="1010839" y="954885"/>
            <a:ext cx="117851" cy="121369"/>
          </a:xfrm>
          <a:prstGeom prst="rect">
            <a:avLst/>
          </a:prstGeom>
        </p:spPr>
      </p:pic>
      <p:pic>
        <p:nvPicPr>
          <p:cNvPr id="12" name="Imagen 11">
            <a:extLst>
              <a:ext uri="{FF2B5EF4-FFF2-40B4-BE49-F238E27FC236}">
                <a16:creationId xmlns:a16="http://schemas.microsoft.com/office/drawing/2014/main" id="{99911907-1AB9-2C4A-92C7-FA4BA364E3EB}"/>
              </a:ext>
            </a:extLst>
          </p:cNvPr>
          <p:cNvPicPr>
            <a:picLocks noChangeAspect="1"/>
          </p:cNvPicPr>
          <p:nvPr/>
        </p:nvPicPr>
        <p:blipFill>
          <a:blip r:embed="rId5">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sp>
        <p:nvSpPr>
          <p:cNvPr id="13" name="Rectángulo 12">
            <a:extLst>
              <a:ext uri="{FF2B5EF4-FFF2-40B4-BE49-F238E27FC236}">
                <a16:creationId xmlns:a16="http://schemas.microsoft.com/office/drawing/2014/main" id="{3CA45A34-C5CC-7046-9337-59650C4108D6}"/>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 name="Rectangle 5">
            <a:extLst>
              <a:ext uri="{FF2B5EF4-FFF2-40B4-BE49-F238E27FC236}">
                <a16:creationId xmlns:a16="http://schemas.microsoft.com/office/drawing/2014/main" id="{2ACC0C0C-278F-C74F-8E54-B05A2BF4B199}"/>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spTree>
    <p:custDataLst>
      <p:tags r:id="rId1"/>
    </p:custDataLst>
    <p:extLst>
      <p:ext uri="{BB962C8B-B14F-4D97-AF65-F5344CB8AC3E}">
        <p14:creationId xmlns:p14="http://schemas.microsoft.com/office/powerpoint/2010/main" val="378973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p:cNvSpPr txBox="1"/>
          <p:nvPr/>
        </p:nvSpPr>
        <p:spPr>
          <a:xfrm>
            <a:off x="510070" y="925339"/>
            <a:ext cx="3636858" cy="1800493"/>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DISTRIBUCIÓN DE TIPOS DE PRODUCTOS</a:t>
            </a:r>
          </a:p>
          <a:p>
            <a:pPr marL="182563" indent="-171450">
              <a:buClr>
                <a:schemeClr val="tx1"/>
              </a:buClr>
              <a:buSzPct val="100000"/>
              <a:buFont typeface="Arial" charset="0"/>
              <a:buChar char="•"/>
              <a:tabLst>
                <a:tab pos="120650" algn="l"/>
              </a:tabLst>
            </a:pPr>
            <a:r>
              <a:rPr lang="es-ES_tradnl" sz="1600" spc="-10" dirty="0">
                <a:cs typeface="Source Sans Pro"/>
              </a:rPr>
              <a:t>Los diferentes tipos de productos definen la complejidad y los costos de la distribución física.</a:t>
            </a:r>
          </a:p>
          <a:p>
            <a:pPr marL="182563" indent="-171450">
              <a:buClr>
                <a:schemeClr val="tx1"/>
              </a:buClr>
              <a:buSzPct val="100000"/>
              <a:buFont typeface="Arial" charset="0"/>
              <a:buChar char="•"/>
              <a:tabLst>
                <a:tab pos="120650" algn="l"/>
              </a:tabLst>
            </a:pPr>
            <a:endParaRPr lang="es-ES_tradnl" sz="1600" spc="-10" dirty="0">
              <a:cs typeface="Source Sans Pro"/>
            </a:endParaRPr>
          </a:p>
          <a:p>
            <a:pPr marL="182563" indent="-171450">
              <a:buClr>
                <a:schemeClr val="tx1"/>
              </a:buClr>
              <a:buSzPct val="100000"/>
              <a:buFont typeface="Arial" charset="0"/>
              <a:buChar char="•"/>
              <a:tabLst>
                <a:tab pos="120650" algn="l"/>
              </a:tabLst>
            </a:pPr>
            <a:r>
              <a:rPr lang="es-ES_tradnl" sz="1600" spc="-10" dirty="0">
                <a:cs typeface="Source Sans Pro"/>
              </a:rPr>
              <a:t>No es lo mismo distribuir físicamente productos como los siguientes:</a:t>
            </a:r>
          </a:p>
        </p:txBody>
      </p:sp>
      <p:pic>
        <p:nvPicPr>
          <p:cNvPr id="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1672" y="3297482"/>
            <a:ext cx="1581115" cy="100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p:cNvPicPr>
            <a:picLocks noChangeAspect="1"/>
          </p:cNvPicPr>
          <p:nvPr/>
        </p:nvPicPr>
        <p:blipFill>
          <a:blip r:embed="rId4">
            <a:extLst>
              <a:ext uri="{28A0092B-C50C-407E-A947-70E740481C1C}">
                <a14:useLocalDpi xmlns:a14="http://schemas.microsoft.com/office/drawing/2010/main" val="0"/>
              </a:ext>
            </a:extLst>
          </a:blip>
          <a:srcRect l="4396" t="5914"/>
          <a:stretch>
            <a:fillRect/>
          </a:stretch>
        </p:blipFill>
        <p:spPr bwMode="auto">
          <a:xfrm rot="419405">
            <a:off x="7246123" y="2680553"/>
            <a:ext cx="1088804" cy="892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p:cNvPicPr>
            <a:picLocks noChangeAspect="1"/>
          </p:cNvPicPr>
          <p:nvPr/>
        </p:nvPicPr>
        <p:blipFill>
          <a:blip r:embed="rId5">
            <a:extLst>
              <a:ext uri="{28A0092B-C50C-407E-A947-70E740481C1C}">
                <a14:useLocalDpi xmlns:a14="http://schemas.microsoft.com/office/drawing/2010/main" val="0"/>
              </a:ext>
            </a:extLst>
          </a:blip>
          <a:srcRect r="50000"/>
          <a:stretch>
            <a:fillRect/>
          </a:stretch>
        </p:blipFill>
        <p:spPr bwMode="auto">
          <a:xfrm>
            <a:off x="5223987" y="2708807"/>
            <a:ext cx="1158875" cy="74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p:cNvPicPr>
            <a:picLocks noChangeAspect="1"/>
          </p:cNvPicPr>
          <p:nvPr/>
        </p:nvPicPr>
        <p:blipFill>
          <a:blip r:embed="rId6">
            <a:extLst>
              <a:ext uri="{28A0092B-C50C-407E-A947-70E740481C1C}">
                <a14:useLocalDpi xmlns:a14="http://schemas.microsoft.com/office/drawing/2010/main" val="0"/>
              </a:ext>
            </a:extLst>
          </a:blip>
          <a:srcRect l="29903" t="20500" r="28128" b="14627"/>
          <a:stretch>
            <a:fillRect/>
          </a:stretch>
        </p:blipFill>
        <p:spPr bwMode="auto">
          <a:xfrm>
            <a:off x="6445729" y="2708806"/>
            <a:ext cx="648634" cy="83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5">
            <a:extLst>
              <a:ext uri="{FF2B5EF4-FFF2-40B4-BE49-F238E27FC236}">
                <a16:creationId xmlns:a16="http://schemas.microsoft.com/office/drawing/2014/main" id="{F3531FD9-E95C-A04A-9207-0224746087A4}"/>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PLANIFICACIÓN EN LA DISTRIBUCIÓN</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20" name="Rectángulo 19">
            <a:extLst>
              <a:ext uri="{FF2B5EF4-FFF2-40B4-BE49-F238E27FC236}">
                <a16:creationId xmlns:a16="http://schemas.microsoft.com/office/drawing/2014/main" id="{1D88B105-904C-0F47-A7FB-FA938E12288A}"/>
              </a:ext>
            </a:extLst>
          </p:cNvPr>
          <p:cNvSpPr/>
          <p:nvPr/>
        </p:nvSpPr>
        <p:spPr>
          <a:xfrm>
            <a:off x="973208" y="3350574"/>
            <a:ext cx="3173720" cy="215444"/>
          </a:xfrm>
          <a:prstGeom prst="rect">
            <a:avLst/>
          </a:prstGeom>
        </p:spPr>
        <p:txBody>
          <a:bodyPr wrap="square" lIns="0" tIns="0" rIns="0" bIns="0">
            <a:spAutoFit/>
          </a:bodyPr>
          <a:lstStyle/>
          <a:p>
            <a:pPr>
              <a:buClr>
                <a:schemeClr val="tx1"/>
              </a:buClr>
              <a:buSzPct val="100000"/>
            </a:pPr>
            <a:r>
              <a:rPr lang="es-ES_tradnl" sz="1400" spc="-10" dirty="0">
                <a:cs typeface="Source Sans Pro"/>
              </a:rPr>
              <a:t>Líquidos o sólidos o gaseosos.</a:t>
            </a:r>
          </a:p>
        </p:txBody>
      </p:sp>
      <p:sp>
        <p:nvSpPr>
          <p:cNvPr id="21" name="Rectángulo 20">
            <a:extLst>
              <a:ext uri="{FF2B5EF4-FFF2-40B4-BE49-F238E27FC236}">
                <a16:creationId xmlns:a16="http://schemas.microsoft.com/office/drawing/2014/main" id="{356CE3B3-2149-034C-B5A0-4EC0313157E0}"/>
              </a:ext>
            </a:extLst>
          </p:cNvPr>
          <p:cNvSpPr/>
          <p:nvPr/>
        </p:nvSpPr>
        <p:spPr>
          <a:xfrm>
            <a:off x="973208" y="3823917"/>
            <a:ext cx="3324796" cy="215444"/>
          </a:xfrm>
          <a:prstGeom prst="rect">
            <a:avLst/>
          </a:prstGeom>
        </p:spPr>
        <p:txBody>
          <a:bodyPr wrap="square" lIns="0" tIns="0" rIns="0" bIns="0">
            <a:spAutoFit/>
          </a:bodyPr>
          <a:lstStyle/>
          <a:p>
            <a:pPr>
              <a:buClr>
                <a:schemeClr val="tx1"/>
              </a:buClr>
              <a:buSzPct val="100000"/>
            </a:pPr>
            <a:r>
              <a:rPr lang="es-ES_tradnl" sz="1400" spc="-10" dirty="0">
                <a:cs typeface="Source Sans Pro"/>
              </a:rPr>
              <a:t>Inflamables o inocuos.</a:t>
            </a:r>
          </a:p>
        </p:txBody>
      </p:sp>
      <p:sp>
        <p:nvSpPr>
          <p:cNvPr id="22" name="Más 21">
            <a:extLst>
              <a:ext uri="{FF2B5EF4-FFF2-40B4-BE49-F238E27FC236}">
                <a16:creationId xmlns:a16="http://schemas.microsoft.com/office/drawing/2014/main" id="{7A67D0AE-297B-B744-B88B-AEE7B51AE23A}"/>
              </a:ext>
            </a:extLst>
          </p:cNvPr>
          <p:cNvSpPr/>
          <p:nvPr/>
        </p:nvSpPr>
        <p:spPr>
          <a:xfrm>
            <a:off x="682464" y="2885850"/>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23" name="Conector recto 22">
            <a:extLst>
              <a:ext uri="{FF2B5EF4-FFF2-40B4-BE49-F238E27FC236}">
                <a16:creationId xmlns:a16="http://schemas.microsoft.com/office/drawing/2014/main" id="{C8606954-88EC-F04A-89BB-A67C10A0169F}"/>
              </a:ext>
            </a:extLst>
          </p:cNvPr>
          <p:cNvCxnSpPr>
            <a:cxnSpLocks/>
          </p:cNvCxnSpPr>
          <p:nvPr/>
        </p:nvCxnSpPr>
        <p:spPr>
          <a:xfrm>
            <a:off x="758806" y="3544211"/>
            <a:ext cx="0" cy="249640"/>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4" name="Más 23">
            <a:extLst>
              <a:ext uri="{FF2B5EF4-FFF2-40B4-BE49-F238E27FC236}">
                <a16:creationId xmlns:a16="http://schemas.microsoft.com/office/drawing/2014/main" id="{2A195BCD-95F4-1F49-8358-CA745BBA567D}"/>
              </a:ext>
            </a:extLst>
          </p:cNvPr>
          <p:cNvSpPr/>
          <p:nvPr/>
        </p:nvSpPr>
        <p:spPr>
          <a:xfrm>
            <a:off x="682464" y="3361462"/>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5" name="Más 24">
            <a:extLst>
              <a:ext uri="{FF2B5EF4-FFF2-40B4-BE49-F238E27FC236}">
                <a16:creationId xmlns:a16="http://schemas.microsoft.com/office/drawing/2014/main" id="{2BD5D749-F651-0043-B22E-C9D5C385D137}"/>
              </a:ext>
            </a:extLst>
          </p:cNvPr>
          <p:cNvSpPr/>
          <p:nvPr/>
        </p:nvSpPr>
        <p:spPr>
          <a:xfrm>
            <a:off x="682464" y="3823917"/>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6" name="Rectángulo 25">
            <a:extLst>
              <a:ext uri="{FF2B5EF4-FFF2-40B4-BE49-F238E27FC236}">
                <a16:creationId xmlns:a16="http://schemas.microsoft.com/office/drawing/2014/main" id="{9665D024-9149-E440-B260-F380D902DBBA}"/>
              </a:ext>
            </a:extLst>
          </p:cNvPr>
          <p:cNvSpPr/>
          <p:nvPr/>
        </p:nvSpPr>
        <p:spPr>
          <a:xfrm>
            <a:off x="973208" y="4277141"/>
            <a:ext cx="3324796" cy="215444"/>
          </a:xfrm>
          <a:prstGeom prst="rect">
            <a:avLst/>
          </a:prstGeom>
        </p:spPr>
        <p:txBody>
          <a:bodyPr wrap="square" lIns="0" tIns="0" rIns="0" bIns="0">
            <a:spAutoFit/>
          </a:bodyPr>
          <a:lstStyle/>
          <a:p>
            <a:pPr>
              <a:buClr>
                <a:schemeClr val="tx1"/>
              </a:buClr>
              <a:buSzPct val="100000"/>
            </a:pPr>
            <a:r>
              <a:rPr lang="es-ES_tradnl" sz="1400" spc="-10" dirty="0">
                <a:cs typeface="Source Sans Pro"/>
              </a:rPr>
              <a:t>Pequeños o muy grandes en volumen.</a:t>
            </a:r>
          </a:p>
        </p:txBody>
      </p:sp>
      <p:cxnSp>
        <p:nvCxnSpPr>
          <p:cNvPr id="27" name="Conector recto 26">
            <a:extLst>
              <a:ext uri="{FF2B5EF4-FFF2-40B4-BE49-F238E27FC236}">
                <a16:creationId xmlns:a16="http://schemas.microsoft.com/office/drawing/2014/main" id="{97B26324-4F74-1144-8BED-7C12498B07AD}"/>
              </a:ext>
            </a:extLst>
          </p:cNvPr>
          <p:cNvCxnSpPr>
            <a:cxnSpLocks/>
          </p:cNvCxnSpPr>
          <p:nvPr/>
        </p:nvCxnSpPr>
        <p:spPr>
          <a:xfrm>
            <a:off x="758806" y="3997435"/>
            <a:ext cx="0" cy="249640"/>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8" name="Más 27">
            <a:extLst>
              <a:ext uri="{FF2B5EF4-FFF2-40B4-BE49-F238E27FC236}">
                <a16:creationId xmlns:a16="http://schemas.microsoft.com/office/drawing/2014/main" id="{0F42871A-E41F-094A-BD42-5C1E97E5484A}"/>
              </a:ext>
            </a:extLst>
          </p:cNvPr>
          <p:cNvSpPr/>
          <p:nvPr/>
        </p:nvSpPr>
        <p:spPr>
          <a:xfrm>
            <a:off x="682464" y="4277141"/>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32" name="Conector recto 31">
            <a:extLst>
              <a:ext uri="{FF2B5EF4-FFF2-40B4-BE49-F238E27FC236}">
                <a16:creationId xmlns:a16="http://schemas.microsoft.com/office/drawing/2014/main" id="{30C8967C-8FFC-1F4E-BA35-EC1D945C689F}"/>
              </a:ext>
            </a:extLst>
          </p:cNvPr>
          <p:cNvCxnSpPr>
            <a:cxnSpLocks/>
          </p:cNvCxnSpPr>
          <p:nvPr/>
        </p:nvCxnSpPr>
        <p:spPr>
          <a:xfrm>
            <a:off x="758806" y="3065758"/>
            <a:ext cx="0" cy="249640"/>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DB330A55-2425-844B-875F-CEDC9C5AF2D1}"/>
              </a:ext>
            </a:extLst>
          </p:cNvPr>
          <p:cNvSpPr/>
          <p:nvPr/>
        </p:nvSpPr>
        <p:spPr>
          <a:xfrm>
            <a:off x="973208" y="2881447"/>
            <a:ext cx="3173720" cy="215444"/>
          </a:xfrm>
          <a:prstGeom prst="rect">
            <a:avLst/>
          </a:prstGeom>
        </p:spPr>
        <p:txBody>
          <a:bodyPr wrap="square" lIns="0" tIns="0" rIns="0" bIns="0">
            <a:spAutoFit/>
          </a:bodyPr>
          <a:lstStyle/>
          <a:p>
            <a:pPr>
              <a:buClr>
                <a:schemeClr val="tx1"/>
              </a:buClr>
              <a:buSzPct val="100000"/>
            </a:pPr>
            <a:r>
              <a:rPr lang="es-ES_tradnl" sz="1400" spc="-10" dirty="0">
                <a:cs typeface="Source Sans Pro"/>
              </a:rPr>
              <a:t>Perecibles o no perecibles.</a:t>
            </a:r>
          </a:p>
        </p:txBody>
      </p:sp>
      <p:sp>
        <p:nvSpPr>
          <p:cNvPr id="34" name="Rectángulo redondeado 33">
            <a:extLst>
              <a:ext uri="{FF2B5EF4-FFF2-40B4-BE49-F238E27FC236}">
                <a16:creationId xmlns:a16="http://schemas.microsoft.com/office/drawing/2014/main" id="{D0D03680-AE43-974F-B1BD-96BC4D45AE67}"/>
              </a:ext>
            </a:extLst>
          </p:cNvPr>
          <p:cNvSpPr/>
          <p:nvPr/>
        </p:nvSpPr>
        <p:spPr>
          <a:xfrm>
            <a:off x="5044610" y="1348326"/>
            <a:ext cx="3220083" cy="1140471"/>
          </a:xfrm>
          <a:prstGeom prst="roundRect">
            <a:avLst>
              <a:gd name="adj" fmla="val 9588"/>
            </a:avLst>
          </a:prstGeom>
          <a:solidFill>
            <a:srgbClr val="FCC8C4"/>
          </a:solidFill>
          <a:ln w="3810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lIns="144000" tIns="216000" rIns="108000" rtlCol="0" anchor="t"/>
          <a:lstStyle/>
          <a:p>
            <a:pPr marL="136525" indent="-136525">
              <a:buClr>
                <a:srgbClr val="EE4639"/>
              </a:buClr>
              <a:buFont typeface="Arial" panose="020B0604020202020204" pitchFamily="34" charset="0"/>
              <a:buChar char="•"/>
              <a:defRPr/>
            </a:pPr>
            <a:r>
              <a:rPr lang="es-PE" sz="1300" dirty="0">
                <a:solidFill>
                  <a:schemeClr val="tx1"/>
                </a:solidFill>
              </a:rPr>
              <a:t>Recuerda que no todos los productos tienen las mismas características, se debe tomar en cuenta para su distribución.</a:t>
            </a:r>
          </a:p>
        </p:txBody>
      </p:sp>
      <p:grpSp>
        <p:nvGrpSpPr>
          <p:cNvPr id="35" name="Grupo 34">
            <a:extLst>
              <a:ext uri="{FF2B5EF4-FFF2-40B4-BE49-F238E27FC236}">
                <a16:creationId xmlns:a16="http://schemas.microsoft.com/office/drawing/2014/main" id="{DFDE76CF-C7A5-3241-A36F-D584F97BC64C}"/>
              </a:ext>
            </a:extLst>
          </p:cNvPr>
          <p:cNvGrpSpPr/>
          <p:nvPr/>
        </p:nvGrpSpPr>
        <p:grpSpPr>
          <a:xfrm>
            <a:off x="6371751" y="925457"/>
            <a:ext cx="565800" cy="565800"/>
            <a:chOff x="4853965" y="3710094"/>
            <a:chExt cx="1107996" cy="1107996"/>
          </a:xfrm>
        </p:grpSpPr>
        <p:sp>
          <p:nvSpPr>
            <p:cNvPr id="36" name="Rectángulo redondeado 35">
              <a:extLst>
                <a:ext uri="{FF2B5EF4-FFF2-40B4-BE49-F238E27FC236}">
                  <a16:creationId xmlns:a16="http://schemas.microsoft.com/office/drawing/2014/main" id="{A43C2EDD-A416-054F-AB4C-58107EBFD0CF}"/>
                </a:ext>
              </a:extLst>
            </p:cNvPr>
            <p:cNvSpPr/>
            <p:nvPr/>
          </p:nvSpPr>
          <p:spPr>
            <a:xfrm>
              <a:off x="4853965" y="3710094"/>
              <a:ext cx="1107996" cy="1107996"/>
            </a:xfrm>
            <a:prstGeom prst="roundRect">
              <a:avLst>
                <a:gd name="adj" fmla="val 1056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7" name="Imagen 36">
              <a:extLst>
                <a:ext uri="{FF2B5EF4-FFF2-40B4-BE49-F238E27FC236}">
                  <a16:creationId xmlns:a16="http://schemas.microsoft.com/office/drawing/2014/main" id="{5779BAAB-DF14-4848-AE2C-42A2805953FF}"/>
                </a:ext>
              </a:extLst>
            </p:cNvPr>
            <p:cNvPicPr>
              <a:picLocks noChangeAspect="1"/>
            </p:cNvPicPr>
            <p:nvPr/>
          </p:nvPicPr>
          <p:blipFill>
            <a:blip r:embed="rId7"/>
            <a:stretch>
              <a:fillRect/>
            </a:stretch>
          </p:blipFill>
          <p:spPr>
            <a:xfrm>
              <a:off x="5003457" y="3903491"/>
              <a:ext cx="793839" cy="698196"/>
            </a:xfrm>
            <a:prstGeom prst="rect">
              <a:avLst/>
            </a:prstGeom>
          </p:spPr>
        </p:pic>
      </p:grpSp>
      <p:sp>
        <p:nvSpPr>
          <p:cNvPr id="38" name="CuadroTexto 37">
            <a:extLst>
              <a:ext uri="{FF2B5EF4-FFF2-40B4-BE49-F238E27FC236}">
                <a16:creationId xmlns:a16="http://schemas.microsoft.com/office/drawing/2014/main" id="{2F8B3DB0-B853-1B41-B964-97D8DBB16A37}"/>
              </a:ext>
            </a:extLst>
          </p:cNvPr>
          <p:cNvSpPr txBox="1"/>
          <p:nvPr/>
        </p:nvSpPr>
        <p:spPr>
          <a:xfrm>
            <a:off x="4970714" y="4752052"/>
            <a:ext cx="3431479" cy="400110"/>
          </a:xfrm>
          <a:prstGeom prst="rect">
            <a:avLst/>
          </a:prstGeom>
          <a:noFill/>
        </p:spPr>
        <p:txBody>
          <a:bodyPr wrap="square" lIns="0" tIns="0" rIns="0" bIns="0" rtlCol="0">
            <a:spAutoFit/>
          </a:bodyPr>
          <a:lstStyle/>
          <a:p>
            <a:pPr algn="ctr"/>
            <a:r>
              <a:rPr lang="es-PE" altLang="es-PE" sz="1300" b="1" dirty="0">
                <a:solidFill>
                  <a:srgbClr val="EE4639"/>
                </a:solidFill>
              </a:rPr>
              <a:t>La distribución de productos perecibles requieren la implementación de una cadena de frío.</a:t>
            </a:r>
          </a:p>
        </p:txBody>
      </p:sp>
      <p:cxnSp>
        <p:nvCxnSpPr>
          <p:cNvPr id="39" name="Conector recto 38">
            <a:extLst>
              <a:ext uri="{FF2B5EF4-FFF2-40B4-BE49-F238E27FC236}">
                <a16:creationId xmlns:a16="http://schemas.microsoft.com/office/drawing/2014/main" id="{6989B499-BD1B-0C41-A694-AEFCA9A96EE8}"/>
              </a:ext>
            </a:extLst>
          </p:cNvPr>
          <p:cNvCxnSpPr>
            <a:cxnSpLocks/>
          </p:cNvCxnSpPr>
          <p:nvPr/>
        </p:nvCxnSpPr>
        <p:spPr>
          <a:xfrm flipH="1" flipV="1">
            <a:off x="6686454" y="4281938"/>
            <a:ext cx="884" cy="408847"/>
          </a:xfrm>
          <a:prstGeom prst="line">
            <a:avLst/>
          </a:prstGeom>
          <a:ln w="19050">
            <a:solidFill>
              <a:srgbClr val="EE4639"/>
            </a:solidFill>
            <a:tailEnd type="oval"/>
          </a:ln>
        </p:spPr>
        <p:style>
          <a:lnRef idx="1">
            <a:schemeClr val="dk1"/>
          </a:lnRef>
          <a:fillRef idx="0">
            <a:schemeClr val="dk1"/>
          </a:fillRef>
          <a:effectRef idx="0">
            <a:schemeClr val="dk1"/>
          </a:effectRef>
          <a:fontRef idx="minor">
            <a:schemeClr val="tx1"/>
          </a:fontRef>
        </p:style>
      </p:cxnSp>
      <p:cxnSp>
        <p:nvCxnSpPr>
          <p:cNvPr id="40" name="Conector recto 39">
            <a:extLst>
              <a:ext uri="{FF2B5EF4-FFF2-40B4-BE49-F238E27FC236}">
                <a16:creationId xmlns:a16="http://schemas.microsoft.com/office/drawing/2014/main" id="{C51A24A0-34E9-7048-AB55-A8A480AA5B48}"/>
              </a:ext>
            </a:extLst>
          </p:cNvPr>
          <p:cNvCxnSpPr>
            <a:cxnSpLocks/>
          </p:cNvCxnSpPr>
          <p:nvPr/>
        </p:nvCxnSpPr>
        <p:spPr>
          <a:xfrm>
            <a:off x="4970714" y="4690785"/>
            <a:ext cx="3431479" cy="0"/>
          </a:xfrm>
          <a:prstGeom prst="line">
            <a:avLst/>
          </a:prstGeom>
          <a:ln w="19050">
            <a:solidFill>
              <a:srgbClr val="EE4639"/>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9225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p:cNvSpPr txBox="1"/>
          <p:nvPr/>
        </p:nvSpPr>
        <p:spPr>
          <a:xfrm>
            <a:off x="510070" y="925339"/>
            <a:ext cx="3882544" cy="3524042"/>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APLICACIÓN DE TECNOLOGÍAS A LA DISTRIBUCIÓN</a:t>
            </a:r>
          </a:p>
          <a:p>
            <a:pPr marL="182563" indent="-171450">
              <a:buClr>
                <a:schemeClr val="tx1"/>
              </a:buClr>
              <a:buSzPct val="100000"/>
              <a:buFont typeface="Arial" charset="0"/>
              <a:buChar char="•"/>
              <a:tabLst>
                <a:tab pos="120650" algn="l"/>
              </a:tabLst>
            </a:pPr>
            <a:r>
              <a:rPr lang="en-US" sz="1600" spc="-10" dirty="0">
                <a:cs typeface="Source Sans Pro"/>
              </a:rPr>
              <a:t>Los avances en los sistemas de distribución física han sido posibles gracias a las tecnologías informáticas y telemáticas.</a:t>
            </a:r>
          </a:p>
          <a:p>
            <a:pPr marL="182563" indent="-171450">
              <a:buClr>
                <a:schemeClr val="tx1"/>
              </a:buClr>
              <a:buSzPct val="100000"/>
              <a:buFont typeface="Arial" charset="0"/>
              <a:buChar char="•"/>
              <a:tabLst>
                <a:tab pos="120650" algn="l"/>
              </a:tabLst>
            </a:pPr>
            <a:endParaRPr lang="en-US" sz="1600" spc="-10" dirty="0">
              <a:cs typeface="Source Sans Pro"/>
            </a:endParaRPr>
          </a:p>
          <a:p>
            <a:pPr marL="182563" indent="-171450">
              <a:buClr>
                <a:schemeClr val="tx1"/>
              </a:buClr>
              <a:buSzPct val="100000"/>
              <a:buFont typeface="Arial" charset="0"/>
              <a:buChar char="•"/>
              <a:tabLst>
                <a:tab pos="120650" algn="l"/>
              </a:tabLst>
            </a:pPr>
            <a:r>
              <a:rPr lang="en-US" sz="1600" spc="-10" dirty="0">
                <a:cs typeface="Source Sans Pro"/>
              </a:rPr>
              <a:t>Sistemas de rastreo de productos en tránsito, de existencias e inventarios, lectores de códigos de barras, rastreo de embarques por medio de satélites y toda esa información accesible por medio de Internet.</a:t>
            </a:r>
          </a:p>
          <a:p>
            <a:pPr marL="182563" indent="-171450">
              <a:buClr>
                <a:schemeClr val="tx1"/>
              </a:buClr>
              <a:buSzPct val="100000"/>
              <a:buFont typeface="Arial" charset="0"/>
              <a:buChar char="•"/>
              <a:tabLst>
                <a:tab pos="120650" algn="l"/>
              </a:tabLst>
            </a:pPr>
            <a:endParaRPr lang="en-US" sz="1600" spc="-10" dirty="0">
              <a:cs typeface="Source Sans Pro"/>
            </a:endParaRPr>
          </a:p>
          <a:p>
            <a:pPr marL="182563" indent="-171450">
              <a:buClr>
                <a:schemeClr val="tx1"/>
              </a:buClr>
              <a:buSzPct val="100000"/>
              <a:buFont typeface="Arial" charset="0"/>
              <a:buChar char="•"/>
              <a:tabLst>
                <a:tab pos="120650" algn="l"/>
              </a:tabLst>
            </a:pPr>
            <a:r>
              <a:rPr lang="en-US" sz="1600" spc="-10" dirty="0">
                <a:cs typeface="Source Sans Pro"/>
              </a:rPr>
              <a:t>Se encuentran revolucionando los conceptos de la distribución física.</a:t>
            </a:r>
          </a:p>
        </p:txBody>
      </p:sp>
      <p:sp>
        <p:nvSpPr>
          <p:cNvPr id="7" name="Rectangle 5">
            <a:extLst>
              <a:ext uri="{FF2B5EF4-FFF2-40B4-BE49-F238E27FC236}">
                <a16:creationId xmlns:a16="http://schemas.microsoft.com/office/drawing/2014/main" id="{DEA2FCE0-ED2B-8C4C-99BB-AF044BD651C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PLANIFICACIÓN EN LA DISTRIBUCIÓN</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6" name="Grupo 15">
            <a:extLst>
              <a:ext uri="{FF2B5EF4-FFF2-40B4-BE49-F238E27FC236}">
                <a16:creationId xmlns:a16="http://schemas.microsoft.com/office/drawing/2014/main" id="{DACF46E1-37A2-E64E-89A0-57EEAB42006D}"/>
              </a:ext>
            </a:extLst>
          </p:cNvPr>
          <p:cNvGrpSpPr/>
          <p:nvPr/>
        </p:nvGrpSpPr>
        <p:grpSpPr>
          <a:xfrm>
            <a:off x="5146267" y="912813"/>
            <a:ext cx="3125270" cy="3684148"/>
            <a:chOff x="4981382" y="481014"/>
            <a:chExt cx="3449181" cy="4065982"/>
          </a:xfrm>
        </p:grpSpPr>
        <p:pic>
          <p:nvPicPr>
            <p:cNvPr id="6" name="Imagen 5">
              <a:extLst>
                <a:ext uri="{FF2B5EF4-FFF2-40B4-BE49-F238E27FC236}">
                  <a16:creationId xmlns:a16="http://schemas.microsoft.com/office/drawing/2014/main" id="{3ADBC3F2-6B33-8640-8CA6-C071D6F0B41D}"/>
                </a:ext>
              </a:extLst>
            </p:cNvPr>
            <p:cNvPicPr>
              <a:picLocks noChangeAspect="1"/>
            </p:cNvPicPr>
            <p:nvPr/>
          </p:nvPicPr>
          <p:blipFill>
            <a:blip r:embed="rId3"/>
            <a:stretch>
              <a:fillRect/>
            </a:stretch>
          </p:blipFill>
          <p:spPr>
            <a:xfrm>
              <a:off x="4981382" y="481014"/>
              <a:ext cx="3449181" cy="1697644"/>
            </a:xfrm>
            <a:prstGeom prst="rect">
              <a:avLst/>
            </a:prstGeom>
          </p:spPr>
        </p:pic>
        <p:pic>
          <p:nvPicPr>
            <p:cNvPr id="14" name="Imagen 13">
              <a:extLst>
                <a:ext uri="{FF2B5EF4-FFF2-40B4-BE49-F238E27FC236}">
                  <a16:creationId xmlns:a16="http://schemas.microsoft.com/office/drawing/2014/main" id="{10C08A26-1578-674F-B7FF-D24513113EF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81382" y="2261180"/>
              <a:ext cx="3444548" cy="2285816"/>
            </a:xfrm>
            <a:prstGeom prst="rect">
              <a:avLst/>
            </a:prstGeom>
          </p:spPr>
        </p:pic>
      </p:grpSp>
      <p:sp>
        <p:nvSpPr>
          <p:cNvPr id="8" name="CuadroTexto 7">
            <a:extLst>
              <a:ext uri="{FF2B5EF4-FFF2-40B4-BE49-F238E27FC236}">
                <a16:creationId xmlns:a16="http://schemas.microsoft.com/office/drawing/2014/main" id="{BB444D49-6EE9-364D-8742-FB7BB3A2A7B0}"/>
              </a:ext>
            </a:extLst>
          </p:cNvPr>
          <p:cNvSpPr txBox="1"/>
          <p:nvPr/>
        </p:nvSpPr>
        <p:spPr>
          <a:xfrm>
            <a:off x="5708442" y="4850616"/>
            <a:ext cx="2035533" cy="400110"/>
          </a:xfrm>
          <a:prstGeom prst="rect">
            <a:avLst/>
          </a:prstGeom>
          <a:noFill/>
        </p:spPr>
        <p:txBody>
          <a:bodyPr wrap="square" lIns="0" tIns="0" rIns="0" bIns="0" rtlCol="0">
            <a:spAutoFit/>
          </a:bodyPr>
          <a:lstStyle/>
          <a:p>
            <a:pPr algn="ctr"/>
            <a:r>
              <a:rPr lang="es-PE" altLang="es-PE" sz="1300" b="1" dirty="0">
                <a:solidFill>
                  <a:srgbClr val="EE4639"/>
                </a:solidFill>
              </a:rPr>
              <a:t>Aplicación de GPS para rastreo de camiones</a:t>
            </a:r>
          </a:p>
        </p:txBody>
      </p:sp>
      <p:cxnSp>
        <p:nvCxnSpPr>
          <p:cNvPr id="9" name="Conector recto 8">
            <a:extLst>
              <a:ext uri="{FF2B5EF4-FFF2-40B4-BE49-F238E27FC236}">
                <a16:creationId xmlns:a16="http://schemas.microsoft.com/office/drawing/2014/main" id="{4271AF8F-27FB-0240-AC6A-953CDB4BDFFA}"/>
              </a:ext>
            </a:extLst>
          </p:cNvPr>
          <p:cNvCxnSpPr>
            <a:cxnSpLocks/>
          </p:cNvCxnSpPr>
          <p:nvPr/>
        </p:nvCxnSpPr>
        <p:spPr>
          <a:xfrm flipH="1" flipV="1">
            <a:off x="6726210" y="4380502"/>
            <a:ext cx="884" cy="408847"/>
          </a:xfrm>
          <a:prstGeom prst="line">
            <a:avLst/>
          </a:prstGeom>
          <a:ln w="19050">
            <a:solidFill>
              <a:srgbClr val="EE4639"/>
            </a:solidFill>
            <a:tailEnd type="oval"/>
          </a:ln>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A073AAD6-E186-E247-AADA-8F71C994B716}"/>
              </a:ext>
            </a:extLst>
          </p:cNvPr>
          <p:cNvCxnSpPr>
            <a:cxnSpLocks/>
          </p:cNvCxnSpPr>
          <p:nvPr/>
        </p:nvCxnSpPr>
        <p:spPr>
          <a:xfrm>
            <a:off x="5923721" y="4789349"/>
            <a:ext cx="1582310" cy="0"/>
          </a:xfrm>
          <a:prstGeom prst="line">
            <a:avLst/>
          </a:prstGeom>
          <a:ln w="19050">
            <a:solidFill>
              <a:srgbClr val="EE4639"/>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161210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4003D4A-2BA5-4F49-A4AF-1332ED876ED9}"/>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89C03AB2-5140-2C44-9A7B-9C2C30C60D4B}"/>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CADENA</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FRÍO</a:t>
            </a:r>
          </a:p>
        </p:txBody>
      </p:sp>
      <p:pic>
        <p:nvPicPr>
          <p:cNvPr id="8" name="Imagen 7">
            <a:extLst>
              <a:ext uri="{FF2B5EF4-FFF2-40B4-BE49-F238E27FC236}">
                <a16:creationId xmlns:a16="http://schemas.microsoft.com/office/drawing/2014/main" id="{7E7BB7DE-FEBF-4D4D-9EEC-A1DF0D38059C}"/>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147587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p:cNvSpPr txBox="1"/>
          <p:nvPr/>
        </p:nvSpPr>
        <p:spPr>
          <a:xfrm>
            <a:off x="510069" y="925339"/>
            <a:ext cx="3992483" cy="3200876"/>
          </a:xfrm>
          <a:prstGeom prst="rect">
            <a:avLst/>
          </a:prstGeom>
        </p:spPr>
        <p:txBody>
          <a:bodyPr vert="horz" wrap="square" lIns="0" tIns="0" rIns="0" bIns="0" rtlCol="0">
            <a:spAutoFit/>
          </a:bodyPr>
          <a:lstStyle/>
          <a:p>
            <a:pPr marL="182563" indent="-171450">
              <a:buClr>
                <a:schemeClr val="tx1"/>
              </a:buClr>
              <a:buSzPct val="100000"/>
              <a:buFont typeface="Arial" charset="0"/>
              <a:buChar char="•"/>
              <a:tabLst>
                <a:tab pos="120650" algn="l"/>
              </a:tabLst>
            </a:pPr>
            <a:r>
              <a:rPr lang="en-US" sz="1600" spc="-10" dirty="0">
                <a:cs typeface="Source Sans Pro"/>
              </a:rPr>
              <a:t>La cadena de frío es la planificación,  implementación y control de procesos logísticos en los que la temperatura y la humedad deben ser controlarse desde la elaboración hasta la entrega del </a:t>
            </a:r>
            <a:r>
              <a:rPr lang="en-US" sz="1600" spc="-10" dirty="0" err="1">
                <a:cs typeface="Source Sans Pro"/>
              </a:rPr>
              <a:t>producto</a:t>
            </a:r>
            <a:r>
              <a:rPr lang="en-US" sz="1600" spc="-10" dirty="0">
                <a:cs typeface="Source Sans Pro"/>
              </a:rPr>
              <a:t> </a:t>
            </a:r>
            <a:br>
              <a:rPr lang="en-US" sz="1600" spc="-10" dirty="0">
                <a:cs typeface="Source Sans Pro"/>
              </a:rPr>
            </a:br>
            <a:r>
              <a:rPr lang="en-US" sz="1600" spc="-10" dirty="0">
                <a:cs typeface="Source Sans Pro"/>
              </a:rPr>
              <a:t>al cliente.</a:t>
            </a:r>
          </a:p>
          <a:p>
            <a:pPr marL="182563" indent="-171450">
              <a:buClr>
                <a:schemeClr val="tx1"/>
              </a:buClr>
              <a:buSzPct val="100000"/>
              <a:buFont typeface="Arial" charset="0"/>
              <a:buChar char="•"/>
              <a:tabLst>
                <a:tab pos="120650" algn="l"/>
              </a:tabLst>
            </a:pPr>
            <a:endParaRPr lang="en-US" sz="1600" spc="-10" dirty="0">
              <a:cs typeface="Source Sans Pro"/>
            </a:endParaRPr>
          </a:p>
          <a:p>
            <a:pPr marL="182563" indent="-171450">
              <a:buClr>
                <a:schemeClr val="tx1"/>
              </a:buClr>
              <a:buSzPct val="100000"/>
              <a:buFont typeface="Arial" charset="0"/>
              <a:buChar char="•"/>
              <a:tabLst>
                <a:tab pos="120650" algn="l"/>
              </a:tabLst>
            </a:pPr>
            <a:r>
              <a:rPr lang="en-US" sz="1600" spc="-10" dirty="0">
                <a:cs typeface="Source Sans Pro"/>
              </a:rPr>
              <a:t>Cuidando en todo momento no romper la cadena de frío.</a:t>
            </a:r>
          </a:p>
          <a:p>
            <a:pPr marL="182563" indent="-171450">
              <a:buClr>
                <a:schemeClr val="tx1"/>
              </a:buClr>
              <a:buSzPct val="100000"/>
              <a:buFont typeface="Arial" charset="0"/>
              <a:buChar char="•"/>
              <a:tabLst>
                <a:tab pos="120650" algn="l"/>
              </a:tabLst>
            </a:pPr>
            <a:endParaRPr lang="en-US" sz="1600" spc="-10" dirty="0">
              <a:cs typeface="Source Sans Pro"/>
            </a:endParaRPr>
          </a:p>
          <a:p>
            <a:pPr marL="182563" indent="-171450">
              <a:buClr>
                <a:schemeClr val="tx1"/>
              </a:buClr>
              <a:buSzPct val="100000"/>
              <a:buFont typeface="Arial" charset="0"/>
              <a:buChar char="•"/>
              <a:tabLst>
                <a:tab pos="120650" algn="l"/>
              </a:tabLst>
            </a:pPr>
            <a:r>
              <a:rPr lang="en-US" sz="1600" spc="-10" dirty="0">
                <a:cs typeface="Source Sans Pro"/>
              </a:rPr>
              <a:t>En los alimentos, en especial, los pescados y mariscos se debe monitorear constantemente su temperatura en cada turno </a:t>
            </a:r>
          </a:p>
        </p:txBody>
      </p:sp>
      <p:sp>
        <p:nvSpPr>
          <p:cNvPr id="10" name="Rectangle 5">
            <a:extLst>
              <a:ext uri="{FF2B5EF4-FFF2-40B4-BE49-F238E27FC236}">
                <a16:creationId xmlns:a16="http://schemas.microsoft.com/office/drawing/2014/main" id="{EFD9B294-27B6-CB48-8463-8E2750A6061D}"/>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CADENA DE FRÍO</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E5A43FB2-5460-7F4D-AD97-53D749C1993B}"/>
              </a:ext>
            </a:extLst>
          </p:cNvPr>
          <p:cNvPicPr>
            <a:picLocks noChangeAspect="1"/>
          </p:cNvPicPr>
          <p:nvPr/>
        </p:nvPicPr>
        <p:blipFill>
          <a:blip r:embed="rId3"/>
          <a:stretch>
            <a:fillRect/>
          </a:stretch>
        </p:blipFill>
        <p:spPr>
          <a:xfrm>
            <a:off x="4739940" y="2478843"/>
            <a:ext cx="2712421" cy="1515409"/>
          </a:xfrm>
          <a:prstGeom prst="rect">
            <a:avLst/>
          </a:prstGeom>
        </p:spPr>
      </p:pic>
      <p:pic>
        <p:nvPicPr>
          <p:cNvPr id="11" name="Imagen 10">
            <a:extLst>
              <a:ext uri="{FF2B5EF4-FFF2-40B4-BE49-F238E27FC236}">
                <a16:creationId xmlns:a16="http://schemas.microsoft.com/office/drawing/2014/main" id="{516AE765-7FF4-8948-B2AF-AF10ED78C871}"/>
              </a:ext>
            </a:extLst>
          </p:cNvPr>
          <p:cNvPicPr>
            <a:picLocks noChangeAspect="1"/>
          </p:cNvPicPr>
          <p:nvPr/>
        </p:nvPicPr>
        <p:blipFill>
          <a:blip r:embed="rId4"/>
          <a:stretch>
            <a:fillRect/>
          </a:stretch>
        </p:blipFill>
        <p:spPr>
          <a:xfrm>
            <a:off x="4760698" y="900068"/>
            <a:ext cx="2691663" cy="1462742"/>
          </a:xfrm>
          <a:prstGeom prst="rect">
            <a:avLst/>
          </a:prstGeom>
        </p:spPr>
      </p:pic>
      <p:sp>
        <p:nvSpPr>
          <p:cNvPr id="16" name="Rectángulo redondeado 15">
            <a:extLst>
              <a:ext uri="{FF2B5EF4-FFF2-40B4-BE49-F238E27FC236}">
                <a16:creationId xmlns:a16="http://schemas.microsoft.com/office/drawing/2014/main" id="{B8A7BDD1-CD46-E84F-B726-B0047ABF0C1C}"/>
              </a:ext>
            </a:extLst>
          </p:cNvPr>
          <p:cNvSpPr/>
          <p:nvPr/>
        </p:nvSpPr>
        <p:spPr>
          <a:xfrm>
            <a:off x="4760698" y="4065808"/>
            <a:ext cx="3914990" cy="782039"/>
          </a:xfrm>
          <a:prstGeom prst="roundRect">
            <a:avLst>
              <a:gd name="adj" fmla="val 12174"/>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altLang="es-PE" sz="1600" b="1" dirty="0">
                <a:solidFill>
                  <a:schemeClr val="bg1"/>
                </a:solidFill>
              </a:rPr>
              <a:t>Los productos deben ser envasados herméticamente para evitar pérdida de frío</a:t>
            </a:r>
          </a:p>
        </p:txBody>
      </p:sp>
      <p:pic>
        <p:nvPicPr>
          <p:cNvPr id="4" name="Imagen 3">
            <a:extLst>
              <a:ext uri="{FF2B5EF4-FFF2-40B4-BE49-F238E27FC236}">
                <a16:creationId xmlns:a16="http://schemas.microsoft.com/office/drawing/2014/main" id="{354C6EB8-AAD1-CE45-8F06-B34D809CB42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42133" y="905282"/>
            <a:ext cx="941909" cy="3088970"/>
          </a:xfrm>
          <a:prstGeom prst="rect">
            <a:avLst/>
          </a:prstGeom>
        </p:spPr>
      </p:pic>
    </p:spTree>
    <p:custDataLst>
      <p:tags r:id="rId1"/>
    </p:custDataLst>
    <p:extLst>
      <p:ext uri="{BB962C8B-B14F-4D97-AF65-F5344CB8AC3E}">
        <p14:creationId xmlns:p14="http://schemas.microsoft.com/office/powerpoint/2010/main" val="135460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2740001D-CDF8-1C45-9395-8EC22B8493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76126" y="4289840"/>
            <a:ext cx="1310389" cy="869772"/>
          </a:xfrm>
          <a:prstGeom prst="rect">
            <a:avLst/>
          </a:prstGeom>
        </p:spPr>
      </p:pic>
      <p:sp>
        <p:nvSpPr>
          <p:cNvPr id="5" name="object 7"/>
          <p:cNvSpPr txBox="1"/>
          <p:nvPr/>
        </p:nvSpPr>
        <p:spPr>
          <a:xfrm>
            <a:off x="503237" y="912813"/>
            <a:ext cx="8130694" cy="2292935"/>
          </a:xfrm>
          <a:prstGeom prst="rect">
            <a:avLst/>
          </a:prstGeom>
        </p:spPr>
        <p:txBody>
          <a:bodyPr vert="horz" wrap="square" lIns="0" tIns="0" rIns="0" bIns="0" rtlCol="0">
            <a:spAutoFit/>
          </a:bodyPr>
          <a:lstStyle/>
          <a:p>
            <a:pPr marL="11113">
              <a:spcAft>
                <a:spcPts val="600"/>
              </a:spcAft>
              <a:buClr>
                <a:schemeClr val="tx1"/>
              </a:buClr>
              <a:buSzPct val="100000"/>
              <a:tabLst>
                <a:tab pos="120650" algn="l"/>
              </a:tabLst>
            </a:pPr>
            <a:r>
              <a:rPr lang="en-US" sz="1600" b="1" spc="-10" dirty="0">
                <a:cs typeface="Source Sans Pro"/>
              </a:rPr>
              <a:t>NO ROMPER LA CADENA DE FRÍO</a:t>
            </a:r>
            <a:endParaRPr lang="en-US" sz="1600" spc="-10" dirty="0">
              <a:cs typeface="Source Sans Pro"/>
            </a:endParaRPr>
          </a:p>
          <a:p>
            <a:pPr marL="182563" indent="-171450">
              <a:buClr>
                <a:schemeClr val="tx1"/>
              </a:buClr>
              <a:buSzPct val="100000"/>
              <a:buFont typeface="Arial" charset="0"/>
              <a:buChar char="•"/>
              <a:tabLst>
                <a:tab pos="120650" algn="l"/>
              </a:tabLst>
            </a:pPr>
            <a:r>
              <a:rPr lang="en-US" sz="1600" spc="-10" dirty="0">
                <a:cs typeface="Source Sans Pro"/>
              </a:rPr>
              <a:t>Es la consigna principal al operar con cargas frescas o congeladas. </a:t>
            </a:r>
          </a:p>
          <a:p>
            <a:pPr marL="182563" indent="-171450">
              <a:buClr>
                <a:schemeClr val="tx1"/>
              </a:buClr>
              <a:buSzPct val="100000"/>
              <a:buFont typeface="Arial" charset="0"/>
              <a:buChar char="•"/>
              <a:tabLst>
                <a:tab pos="120650" algn="l"/>
              </a:tabLst>
            </a:pPr>
            <a:endParaRPr lang="en-US" sz="1600" spc="-10" dirty="0">
              <a:cs typeface="Source Sans Pro"/>
            </a:endParaRPr>
          </a:p>
          <a:p>
            <a:pPr marL="182563" indent="-171450">
              <a:buClr>
                <a:schemeClr val="tx1"/>
              </a:buClr>
              <a:buSzPct val="100000"/>
              <a:buFont typeface="Arial" charset="0"/>
              <a:buChar char="•"/>
              <a:tabLst>
                <a:tab pos="120650" algn="l"/>
              </a:tabLst>
            </a:pPr>
            <a:r>
              <a:rPr lang="en-US" sz="1600" spc="-10" dirty="0">
                <a:cs typeface="Source Sans Pro"/>
              </a:rPr>
              <a:t>Esto aplica para todos los componentes de la cadena de distribución: </a:t>
            </a:r>
          </a:p>
          <a:p>
            <a:pPr marL="363538" indent="-176213">
              <a:buClr>
                <a:schemeClr val="tx1"/>
              </a:buClr>
              <a:buSzPct val="100000"/>
              <a:buFont typeface="Arial" charset="0"/>
              <a:buChar char="•"/>
              <a:tabLst>
                <a:tab pos="304800" algn="l"/>
              </a:tabLst>
            </a:pPr>
            <a:r>
              <a:rPr lang="en-US" sz="1600" spc="-10" dirty="0">
                <a:cs typeface="Source Sans Pro"/>
              </a:rPr>
              <a:t>Operadores logísticos</a:t>
            </a:r>
          </a:p>
          <a:p>
            <a:pPr marL="363538" indent="-176213">
              <a:buClr>
                <a:schemeClr val="tx1"/>
              </a:buClr>
              <a:buSzPct val="100000"/>
              <a:buFont typeface="Arial" charset="0"/>
              <a:buChar char="•"/>
              <a:tabLst>
                <a:tab pos="304800" algn="l"/>
              </a:tabLst>
            </a:pPr>
            <a:r>
              <a:rPr lang="en-US" sz="1600" spc="-10" dirty="0">
                <a:cs typeface="Source Sans Pro"/>
              </a:rPr>
              <a:t>Transporte</a:t>
            </a:r>
          </a:p>
          <a:p>
            <a:pPr marL="363538" indent="-176213">
              <a:buClr>
                <a:schemeClr val="tx1"/>
              </a:buClr>
              <a:buSzPct val="100000"/>
              <a:buFont typeface="Arial" charset="0"/>
              <a:buChar char="•"/>
              <a:tabLst>
                <a:tab pos="304800" algn="l"/>
              </a:tabLst>
            </a:pPr>
            <a:r>
              <a:rPr lang="en-US" sz="1600" spc="-10" dirty="0">
                <a:cs typeface="Source Sans Pro"/>
              </a:rPr>
              <a:t>Almacenes </a:t>
            </a:r>
          </a:p>
          <a:p>
            <a:pPr marL="363538" indent="-176213">
              <a:buClr>
                <a:schemeClr val="tx1"/>
              </a:buClr>
              <a:buSzPct val="100000"/>
              <a:buFont typeface="Arial" charset="0"/>
              <a:buChar char="•"/>
              <a:tabLst>
                <a:tab pos="304800" algn="l"/>
              </a:tabLst>
            </a:pPr>
            <a:r>
              <a:rPr lang="en-US" sz="1600" spc="-10" dirty="0">
                <a:cs typeface="Source Sans Pro"/>
              </a:rPr>
              <a:t>Mercados  </a:t>
            </a:r>
          </a:p>
          <a:p>
            <a:pPr marL="363538" indent="-176213">
              <a:buClr>
                <a:schemeClr val="tx1"/>
              </a:buClr>
              <a:buSzPct val="100000"/>
              <a:buFont typeface="Arial" charset="0"/>
              <a:buChar char="•"/>
              <a:tabLst>
                <a:tab pos="304800" algn="l"/>
              </a:tabLst>
            </a:pPr>
            <a:r>
              <a:rPr lang="en-US" sz="1600" spc="-10" dirty="0">
                <a:cs typeface="Source Sans Pro"/>
              </a:rPr>
              <a:t>Restaurantes</a:t>
            </a:r>
          </a:p>
        </p:txBody>
      </p:sp>
      <p:sp>
        <p:nvSpPr>
          <p:cNvPr id="7" name="Rectangle 5">
            <a:extLst>
              <a:ext uri="{FF2B5EF4-FFF2-40B4-BE49-F238E27FC236}">
                <a16:creationId xmlns:a16="http://schemas.microsoft.com/office/drawing/2014/main" id="{23873FB5-0100-A34C-A006-11D00A97C08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CADENA DE FRÍO</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3" name="Grupo 2">
            <a:extLst>
              <a:ext uri="{FF2B5EF4-FFF2-40B4-BE49-F238E27FC236}">
                <a16:creationId xmlns:a16="http://schemas.microsoft.com/office/drawing/2014/main" id="{5C8A8635-484F-8F41-ABB6-BC0A8932F9C6}"/>
              </a:ext>
            </a:extLst>
          </p:cNvPr>
          <p:cNvGrpSpPr/>
          <p:nvPr/>
        </p:nvGrpSpPr>
        <p:grpSpPr>
          <a:xfrm>
            <a:off x="3192266" y="2808402"/>
            <a:ext cx="4659424" cy="2221451"/>
            <a:chOff x="3166866" y="2486668"/>
            <a:chExt cx="4659424" cy="2221451"/>
          </a:xfrm>
        </p:grpSpPr>
        <p:pic>
          <p:nvPicPr>
            <p:cNvPr id="9" name="Picture 6">
              <a:extLst>
                <a:ext uri="{FF2B5EF4-FFF2-40B4-BE49-F238E27FC236}">
                  <a16:creationId xmlns:a16="http://schemas.microsoft.com/office/drawing/2014/main" id="{79F61DA4-177E-DC4E-A615-0E42CA58D3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129" t="49607" r="56678" b="27632"/>
            <a:stretch/>
          </p:blipFill>
          <p:spPr bwMode="auto">
            <a:xfrm>
              <a:off x="3166866" y="3220128"/>
              <a:ext cx="1310388" cy="779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echa doblada hacia arriba 1">
              <a:extLst>
                <a:ext uri="{FF2B5EF4-FFF2-40B4-BE49-F238E27FC236}">
                  <a16:creationId xmlns:a16="http://schemas.microsoft.com/office/drawing/2014/main" id="{814BCCD2-F7FE-D84D-92BF-97D661881F9F}"/>
                </a:ext>
              </a:extLst>
            </p:cNvPr>
            <p:cNvSpPr/>
            <p:nvPr/>
          </p:nvSpPr>
          <p:spPr>
            <a:xfrm>
              <a:off x="3234103" y="4097866"/>
              <a:ext cx="702733" cy="610253"/>
            </a:xfrm>
            <a:prstGeom prst="bentUpArrow">
              <a:avLst>
                <a:gd name="adj1" fmla="val 18677"/>
                <a:gd name="adj2" fmla="val 19309"/>
                <a:gd name="adj3" fmla="val 25000"/>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3" name="Flecha doblada hacia arriba 12">
              <a:extLst>
                <a:ext uri="{FF2B5EF4-FFF2-40B4-BE49-F238E27FC236}">
                  <a16:creationId xmlns:a16="http://schemas.microsoft.com/office/drawing/2014/main" id="{0EB94064-9227-C844-957D-5394E3AA0127}"/>
                </a:ext>
              </a:extLst>
            </p:cNvPr>
            <p:cNvSpPr/>
            <p:nvPr/>
          </p:nvSpPr>
          <p:spPr>
            <a:xfrm>
              <a:off x="4664969" y="3234266"/>
              <a:ext cx="702733" cy="610253"/>
            </a:xfrm>
            <a:prstGeom prst="bentUpArrow">
              <a:avLst>
                <a:gd name="adj1" fmla="val 18677"/>
                <a:gd name="adj2" fmla="val 19309"/>
                <a:gd name="adj3" fmla="val 25000"/>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4" name="Flecha doblada hacia arriba 13">
              <a:extLst>
                <a:ext uri="{FF2B5EF4-FFF2-40B4-BE49-F238E27FC236}">
                  <a16:creationId xmlns:a16="http://schemas.microsoft.com/office/drawing/2014/main" id="{C3ACA614-96BC-0342-BBDF-0B125D373F6A}"/>
                </a:ext>
              </a:extLst>
            </p:cNvPr>
            <p:cNvSpPr/>
            <p:nvPr/>
          </p:nvSpPr>
          <p:spPr>
            <a:xfrm>
              <a:off x="6166383" y="2486668"/>
              <a:ext cx="702733" cy="610253"/>
            </a:xfrm>
            <a:prstGeom prst="bentUpArrow">
              <a:avLst>
                <a:gd name="adj1" fmla="val 18677"/>
                <a:gd name="adj2" fmla="val 19309"/>
                <a:gd name="adj3" fmla="val 25000"/>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5" name="object 7">
              <a:extLst>
                <a:ext uri="{FF2B5EF4-FFF2-40B4-BE49-F238E27FC236}">
                  <a16:creationId xmlns:a16="http://schemas.microsoft.com/office/drawing/2014/main" id="{6D378403-6032-AE48-B23D-6084C6D3E074}"/>
                </a:ext>
              </a:extLst>
            </p:cNvPr>
            <p:cNvSpPr txBox="1"/>
            <p:nvPr/>
          </p:nvSpPr>
          <p:spPr>
            <a:xfrm>
              <a:off x="5911942" y="3605423"/>
              <a:ext cx="1914348" cy="492443"/>
            </a:xfrm>
            <a:prstGeom prst="rect">
              <a:avLst/>
            </a:prstGeom>
          </p:spPr>
          <p:txBody>
            <a:bodyPr vert="horz" wrap="square" lIns="0" tIns="0" rIns="0" bIns="0" rtlCol="0">
              <a:spAutoFit/>
            </a:bodyPr>
            <a:lstStyle/>
            <a:p>
              <a:pPr marL="11113">
                <a:buClr>
                  <a:schemeClr val="tx1"/>
                </a:buClr>
                <a:buSzPct val="100000"/>
                <a:tabLst>
                  <a:tab pos="120650" algn="l"/>
                </a:tabLst>
              </a:pPr>
              <a:r>
                <a:rPr lang="es-ES_tradnl" sz="1600" b="1" spc="-10" dirty="0">
                  <a:cs typeface="Source Sans Pro"/>
                </a:rPr>
                <a:t>No interrumpir el suministro de frío</a:t>
              </a:r>
              <a:endParaRPr lang="es-ES_tradnl" sz="1600" spc="-10" dirty="0">
                <a:cs typeface="Source Sans Pro"/>
              </a:endParaRPr>
            </a:p>
          </p:txBody>
        </p:sp>
      </p:grpSp>
      <p:pic>
        <p:nvPicPr>
          <p:cNvPr id="6" name="Imagen 5">
            <a:extLst>
              <a:ext uri="{FF2B5EF4-FFF2-40B4-BE49-F238E27FC236}">
                <a16:creationId xmlns:a16="http://schemas.microsoft.com/office/drawing/2014/main" id="{A61E9195-90A7-794A-BF89-358CF216189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97391" y="1765845"/>
            <a:ext cx="1378985" cy="1010796"/>
          </a:xfrm>
          <a:prstGeom prst="rect">
            <a:avLst/>
          </a:prstGeom>
        </p:spPr>
      </p:pic>
      <p:pic>
        <p:nvPicPr>
          <p:cNvPr id="18" name="Imagen 17">
            <a:extLst>
              <a:ext uri="{FF2B5EF4-FFF2-40B4-BE49-F238E27FC236}">
                <a16:creationId xmlns:a16="http://schemas.microsoft.com/office/drawing/2014/main" id="{AF0B9628-5AA6-9046-8EEB-38C2902C7FB7}"/>
              </a:ext>
            </a:extLst>
          </p:cNvPr>
          <p:cNvPicPr>
            <a:picLocks noChangeAspect="1"/>
          </p:cNvPicPr>
          <p:nvPr/>
        </p:nvPicPr>
        <p:blipFill>
          <a:blip r:embed="rId6"/>
          <a:stretch>
            <a:fillRect/>
          </a:stretch>
        </p:blipFill>
        <p:spPr>
          <a:xfrm>
            <a:off x="4751388" y="2595103"/>
            <a:ext cx="1277009" cy="932492"/>
          </a:xfrm>
          <a:prstGeom prst="rect">
            <a:avLst/>
          </a:prstGeom>
        </p:spPr>
      </p:pic>
    </p:spTree>
    <p:custDataLst>
      <p:tags r:id="rId1"/>
    </p:custDataLst>
    <p:extLst>
      <p:ext uri="{BB962C8B-B14F-4D97-AF65-F5344CB8AC3E}">
        <p14:creationId xmlns:p14="http://schemas.microsoft.com/office/powerpoint/2010/main" val="173149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p:cNvSpPr txBox="1"/>
          <p:nvPr/>
        </p:nvSpPr>
        <p:spPr>
          <a:xfrm>
            <a:off x="510069" y="912813"/>
            <a:ext cx="4248151" cy="2169825"/>
          </a:xfrm>
          <a:prstGeom prst="rect">
            <a:avLst/>
          </a:prstGeom>
        </p:spPr>
        <p:txBody>
          <a:bodyPr vert="horz" wrap="square" lIns="0" tIns="0" rIns="0" bIns="0" rtlCol="0">
            <a:spAutoFit/>
          </a:bodyPr>
          <a:lstStyle/>
          <a:p>
            <a:pPr marL="11113">
              <a:spcAft>
                <a:spcPts val="600"/>
              </a:spcAft>
              <a:buClr>
                <a:schemeClr val="tx1"/>
              </a:buClr>
              <a:buSzPct val="100000"/>
              <a:tabLst>
                <a:tab pos="120650" algn="l"/>
              </a:tabLst>
            </a:pPr>
            <a:r>
              <a:rPr lang="en-US" sz="1600" b="1" spc="-10" dirty="0">
                <a:cs typeface="Source Sans Pro"/>
              </a:rPr>
              <a:t>PROCESOS INVOLUCRADOS EN CADENA DE FRÍO</a:t>
            </a:r>
            <a:endParaRPr lang="en-US" sz="1600" spc="-10" dirty="0">
              <a:cs typeface="Source Sans Pro"/>
            </a:endParaRPr>
          </a:p>
          <a:p>
            <a:pPr marL="182563" indent="-171450">
              <a:buClr>
                <a:schemeClr val="tx1"/>
              </a:buClr>
              <a:buSzPct val="100000"/>
              <a:buFont typeface="Arial" charset="0"/>
              <a:buChar char="•"/>
              <a:tabLst>
                <a:tab pos="120650" algn="l"/>
              </a:tabLst>
            </a:pPr>
            <a:r>
              <a:rPr lang="en-US" sz="1500" spc="-10" dirty="0">
                <a:cs typeface="Source Sans Pro"/>
              </a:rPr>
              <a:t>Elaboración</a:t>
            </a:r>
          </a:p>
          <a:p>
            <a:pPr marL="182563" indent="-171450">
              <a:buClr>
                <a:schemeClr val="tx1"/>
              </a:buClr>
              <a:buSzPct val="100000"/>
              <a:buFont typeface="Arial" charset="0"/>
              <a:buChar char="•"/>
              <a:tabLst>
                <a:tab pos="120650" algn="l"/>
              </a:tabLst>
            </a:pPr>
            <a:r>
              <a:rPr lang="en-US" sz="1500" spc="-10" dirty="0">
                <a:cs typeface="Source Sans Pro"/>
              </a:rPr>
              <a:t>Preenfriamiento</a:t>
            </a:r>
          </a:p>
          <a:p>
            <a:pPr marL="182563" indent="-171450">
              <a:buClr>
                <a:schemeClr val="tx1"/>
              </a:buClr>
              <a:buSzPct val="100000"/>
              <a:buFont typeface="Arial" charset="0"/>
              <a:buChar char="•"/>
              <a:tabLst>
                <a:tab pos="120650" algn="l"/>
              </a:tabLst>
            </a:pPr>
            <a:r>
              <a:rPr lang="en-US" sz="1500" spc="-10" dirty="0">
                <a:cs typeface="Source Sans Pro"/>
              </a:rPr>
              <a:t>Embalaje</a:t>
            </a:r>
          </a:p>
          <a:p>
            <a:pPr marL="182563" indent="-171450">
              <a:buClr>
                <a:schemeClr val="tx1"/>
              </a:buClr>
              <a:buSzPct val="100000"/>
              <a:buFont typeface="Arial" charset="0"/>
              <a:buChar char="•"/>
              <a:tabLst>
                <a:tab pos="120650" algn="l"/>
              </a:tabLst>
            </a:pPr>
            <a:r>
              <a:rPr lang="en-US" sz="1500" spc="-10" dirty="0">
                <a:cs typeface="Source Sans Pro"/>
              </a:rPr>
              <a:t>Almacenamiento</a:t>
            </a:r>
          </a:p>
          <a:p>
            <a:pPr marL="182563" indent="-171450">
              <a:buClr>
                <a:schemeClr val="tx1"/>
              </a:buClr>
              <a:buSzPct val="100000"/>
              <a:buFont typeface="Arial" charset="0"/>
              <a:buChar char="•"/>
              <a:tabLst>
                <a:tab pos="120650" algn="l"/>
              </a:tabLst>
            </a:pPr>
            <a:r>
              <a:rPr lang="en-US" sz="1500" spc="-10" dirty="0">
                <a:cs typeface="Source Sans Pro"/>
              </a:rPr>
              <a:t>Transporte</a:t>
            </a:r>
          </a:p>
          <a:p>
            <a:pPr marL="182563" indent="-171450">
              <a:buClr>
                <a:schemeClr val="tx1"/>
              </a:buClr>
              <a:buSzPct val="100000"/>
              <a:buFont typeface="Arial" charset="0"/>
              <a:buChar char="•"/>
              <a:tabLst>
                <a:tab pos="120650" algn="l"/>
              </a:tabLst>
            </a:pPr>
            <a:r>
              <a:rPr lang="en-US" sz="1500" spc="-10" dirty="0">
                <a:cs typeface="Source Sans Pro"/>
              </a:rPr>
              <a:t>Distribución</a:t>
            </a:r>
          </a:p>
          <a:p>
            <a:pPr marL="182563" indent="-171450">
              <a:buClr>
                <a:schemeClr val="tx1"/>
              </a:buClr>
              <a:buSzPct val="100000"/>
              <a:buFont typeface="Arial" charset="0"/>
              <a:buChar char="•"/>
              <a:tabLst>
                <a:tab pos="120650" algn="l"/>
              </a:tabLst>
            </a:pPr>
            <a:r>
              <a:rPr lang="en-US" sz="1500" spc="-10" dirty="0">
                <a:cs typeface="Source Sans Pro"/>
              </a:rPr>
              <a:t>Carga y descarga</a:t>
            </a:r>
          </a:p>
          <a:p>
            <a:pPr marL="182563" indent="-171450">
              <a:buClr>
                <a:schemeClr val="tx1"/>
              </a:buClr>
              <a:buSzPct val="100000"/>
              <a:buFont typeface="Arial" charset="0"/>
              <a:buChar char="•"/>
              <a:tabLst>
                <a:tab pos="120650" algn="l"/>
              </a:tabLst>
            </a:pPr>
            <a:r>
              <a:rPr lang="en-US" sz="1500" spc="-10" dirty="0">
                <a:cs typeface="Source Sans Pro"/>
              </a:rPr>
              <a:t>Entrega en los puntos de venta, entre otros.</a:t>
            </a:r>
          </a:p>
        </p:txBody>
      </p:sp>
      <p:sp>
        <p:nvSpPr>
          <p:cNvPr id="12" name="Rectangle 5">
            <a:extLst>
              <a:ext uri="{FF2B5EF4-FFF2-40B4-BE49-F238E27FC236}">
                <a16:creationId xmlns:a16="http://schemas.microsoft.com/office/drawing/2014/main" id="{1D5A3FFE-E36D-104C-B149-90C7EC936C8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CADENA DE FRÍO</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3" name="Rectángulo redondeado 12">
            <a:extLst>
              <a:ext uri="{FF2B5EF4-FFF2-40B4-BE49-F238E27FC236}">
                <a16:creationId xmlns:a16="http://schemas.microsoft.com/office/drawing/2014/main" id="{196A774D-4FA1-1D4F-9E9C-32B2A1F3DDFD}"/>
              </a:ext>
            </a:extLst>
          </p:cNvPr>
          <p:cNvSpPr/>
          <p:nvPr/>
        </p:nvSpPr>
        <p:spPr>
          <a:xfrm>
            <a:off x="684213" y="3251555"/>
            <a:ext cx="3176196" cy="1829329"/>
          </a:xfrm>
          <a:prstGeom prst="roundRect">
            <a:avLst>
              <a:gd name="adj" fmla="val 4231"/>
            </a:avLst>
          </a:prstGeom>
          <a:solidFill>
            <a:srgbClr val="FFD7C1"/>
          </a:solidFill>
          <a:ln w="31750">
            <a:solidFill>
              <a:srgbClr val="FE7828"/>
            </a:solidFill>
          </a:ln>
        </p:spPr>
        <p:style>
          <a:lnRef idx="2">
            <a:schemeClr val="accent1">
              <a:shade val="50000"/>
            </a:schemeClr>
          </a:lnRef>
          <a:fillRef idx="1">
            <a:schemeClr val="accent1"/>
          </a:fillRef>
          <a:effectRef idx="0">
            <a:schemeClr val="accent1"/>
          </a:effectRef>
          <a:fontRef idx="minor">
            <a:schemeClr val="lt1"/>
          </a:fontRef>
        </p:style>
        <p:txBody>
          <a:bodyPr lIns="180000" tIns="108000" rIns="36000" rtlCol="0" anchor="t"/>
          <a:lstStyle/>
          <a:p>
            <a:pPr>
              <a:spcBef>
                <a:spcPts val="0"/>
              </a:spcBef>
              <a:spcAft>
                <a:spcPts val="400"/>
              </a:spcAft>
              <a:buClr>
                <a:schemeClr val="accent4"/>
              </a:buClr>
            </a:pPr>
            <a:r>
              <a:rPr lang="es-PE" sz="1500" b="1" dirty="0">
                <a:solidFill>
                  <a:srgbClr val="FE7828"/>
                </a:solidFill>
                <a:latin typeface="Calibri" panose="020F0502020204030204" pitchFamily="34" charset="0"/>
                <a:cs typeface="Calibri" panose="020F0502020204030204" pitchFamily="34" charset="0"/>
              </a:rPr>
              <a:t>Temperaturas estimadas:</a:t>
            </a:r>
            <a:r>
              <a:rPr lang="es-MX" sz="1500" b="1" dirty="0">
                <a:solidFill>
                  <a:schemeClr val="accent6"/>
                </a:solidFill>
                <a:latin typeface="Calibri" panose="020F0502020204030204" pitchFamily="34" charset="0"/>
                <a:cs typeface="Calibri" panose="020F0502020204030204" pitchFamily="34" charset="0"/>
              </a:rPr>
              <a:t> </a:t>
            </a:r>
            <a:endParaRPr lang="es-PE" sz="1500" dirty="0">
              <a:solidFill>
                <a:schemeClr val="accent6"/>
              </a:solidFill>
              <a:latin typeface="Calibri" panose="020F0502020204030204" pitchFamily="34" charset="0"/>
              <a:cs typeface="Calibri" panose="020F0502020204030204" pitchFamily="34" charset="0"/>
            </a:endParaRPr>
          </a:p>
          <a:p>
            <a:pPr marL="7938" eaLnBrk="1" fontAlgn="auto" hangingPunct="1">
              <a:spcBef>
                <a:spcPts val="0"/>
              </a:spcBef>
              <a:spcAft>
                <a:spcPts val="0"/>
              </a:spcAft>
              <a:defRPr sz="1800" b="0" i="0" u="none" strike="noStrike" kern="0" cap="none" spc="0" baseline="0">
                <a:solidFill>
                  <a:srgbClr val="000000"/>
                </a:solidFill>
                <a:uFillTx/>
              </a:defRPr>
            </a:pPr>
            <a:r>
              <a:rPr lang="es-PE" sz="1400" b="1" kern="0" dirty="0">
                <a:solidFill>
                  <a:srgbClr val="000000"/>
                </a:solidFill>
                <a:cs typeface="Arial"/>
              </a:rPr>
              <a:t>Helado</a:t>
            </a:r>
            <a:r>
              <a:rPr lang="es-PE" sz="1400" kern="0" dirty="0">
                <a:solidFill>
                  <a:srgbClr val="000000"/>
                </a:solidFill>
                <a:cs typeface="Arial"/>
              </a:rPr>
              <a:t> -18°C</a:t>
            </a:r>
          </a:p>
          <a:p>
            <a:pPr marL="7938" eaLnBrk="1" fontAlgn="auto" hangingPunct="1">
              <a:spcBef>
                <a:spcPts val="0"/>
              </a:spcBef>
              <a:spcAft>
                <a:spcPts val="0"/>
              </a:spcAft>
              <a:defRPr sz="1800" b="0" i="0" u="none" strike="noStrike" kern="0" cap="none" spc="0" baseline="0">
                <a:solidFill>
                  <a:srgbClr val="000000"/>
                </a:solidFill>
                <a:uFillTx/>
              </a:defRPr>
            </a:pPr>
            <a:r>
              <a:rPr lang="es-PE" sz="1400" b="1" kern="0" dirty="0">
                <a:solidFill>
                  <a:srgbClr val="000000"/>
                </a:solidFill>
                <a:cs typeface="Arial"/>
              </a:rPr>
              <a:t>Congelados</a:t>
            </a:r>
            <a:r>
              <a:rPr lang="es-PE" sz="1400" kern="0" dirty="0">
                <a:solidFill>
                  <a:srgbClr val="000000"/>
                </a:solidFill>
                <a:cs typeface="Arial"/>
              </a:rPr>
              <a:t> -18°C a -20°C</a:t>
            </a:r>
          </a:p>
          <a:p>
            <a:pPr marL="7938" eaLnBrk="1" fontAlgn="auto" hangingPunct="1">
              <a:spcBef>
                <a:spcPts val="0"/>
              </a:spcBef>
              <a:spcAft>
                <a:spcPts val="0"/>
              </a:spcAft>
              <a:defRPr sz="1800" b="0" i="0" u="none" strike="noStrike" kern="0" cap="none" spc="0" baseline="0">
                <a:solidFill>
                  <a:srgbClr val="000000"/>
                </a:solidFill>
                <a:uFillTx/>
              </a:defRPr>
            </a:pPr>
            <a:r>
              <a:rPr lang="es-PE" sz="1400" b="1" kern="0" dirty="0">
                <a:solidFill>
                  <a:srgbClr val="000000"/>
                </a:solidFill>
                <a:cs typeface="Arial"/>
              </a:rPr>
              <a:t>Pescados</a:t>
            </a:r>
            <a:r>
              <a:rPr lang="es-PE" sz="1400" kern="0" dirty="0">
                <a:solidFill>
                  <a:srgbClr val="000000"/>
                </a:solidFill>
                <a:cs typeface="Arial"/>
              </a:rPr>
              <a:t> – 20°C a -25°C</a:t>
            </a:r>
          </a:p>
          <a:p>
            <a:pPr marL="7938" eaLnBrk="1" fontAlgn="auto" hangingPunct="1">
              <a:spcBef>
                <a:spcPts val="0"/>
              </a:spcBef>
              <a:spcAft>
                <a:spcPts val="0"/>
              </a:spcAft>
              <a:defRPr sz="1800" b="0" i="0" u="none" strike="noStrike" kern="0" cap="none" spc="0" baseline="0">
                <a:solidFill>
                  <a:srgbClr val="000000"/>
                </a:solidFill>
                <a:uFillTx/>
              </a:defRPr>
            </a:pPr>
            <a:r>
              <a:rPr lang="es-PE" sz="1400" b="1" kern="0" dirty="0">
                <a:solidFill>
                  <a:srgbClr val="000000"/>
                </a:solidFill>
                <a:cs typeface="Arial"/>
              </a:rPr>
              <a:t>Carnes </a:t>
            </a:r>
            <a:r>
              <a:rPr lang="es-PE" sz="1400" kern="0" dirty="0">
                <a:solidFill>
                  <a:srgbClr val="000000"/>
                </a:solidFill>
                <a:cs typeface="Arial"/>
              </a:rPr>
              <a:t>– 10°C</a:t>
            </a:r>
          </a:p>
          <a:p>
            <a:pPr marL="7938" eaLnBrk="1" fontAlgn="auto" hangingPunct="1">
              <a:spcBef>
                <a:spcPts val="0"/>
              </a:spcBef>
              <a:spcAft>
                <a:spcPts val="0"/>
              </a:spcAft>
              <a:defRPr sz="1800" b="0" i="0" u="none" strike="noStrike" kern="0" cap="none" spc="0" baseline="0">
                <a:solidFill>
                  <a:srgbClr val="000000"/>
                </a:solidFill>
                <a:uFillTx/>
              </a:defRPr>
            </a:pPr>
            <a:r>
              <a:rPr lang="es-PE" sz="1400" b="1" kern="0" dirty="0">
                <a:solidFill>
                  <a:srgbClr val="000000"/>
                </a:solidFill>
                <a:cs typeface="Arial"/>
              </a:rPr>
              <a:t>Lácteos</a:t>
            </a:r>
            <a:r>
              <a:rPr lang="es-PE" sz="1400" kern="0" dirty="0">
                <a:solidFill>
                  <a:srgbClr val="000000"/>
                </a:solidFill>
                <a:cs typeface="Arial"/>
              </a:rPr>
              <a:t> 4°C</a:t>
            </a:r>
          </a:p>
          <a:p>
            <a:pPr marL="7938" eaLnBrk="1" fontAlgn="auto" hangingPunct="1">
              <a:spcBef>
                <a:spcPts val="0"/>
              </a:spcBef>
              <a:spcAft>
                <a:spcPts val="0"/>
              </a:spcAft>
              <a:defRPr sz="1800" b="0" i="0" u="none" strike="noStrike" kern="0" cap="none" spc="0" baseline="0">
                <a:solidFill>
                  <a:srgbClr val="000000"/>
                </a:solidFill>
                <a:uFillTx/>
              </a:defRPr>
            </a:pPr>
            <a:r>
              <a:rPr lang="es-PE" sz="1400" b="1" kern="0" dirty="0">
                <a:solidFill>
                  <a:srgbClr val="000000"/>
                </a:solidFill>
                <a:cs typeface="Arial"/>
              </a:rPr>
              <a:t>Frutas y Verduras </a:t>
            </a:r>
            <a:r>
              <a:rPr lang="es-PE" sz="1400" kern="0" dirty="0">
                <a:solidFill>
                  <a:srgbClr val="000000"/>
                </a:solidFill>
                <a:cs typeface="Arial"/>
              </a:rPr>
              <a:t>10°C</a:t>
            </a:r>
          </a:p>
        </p:txBody>
      </p:sp>
      <p:grpSp>
        <p:nvGrpSpPr>
          <p:cNvPr id="17" name="Grupo 16">
            <a:extLst>
              <a:ext uri="{FF2B5EF4-FFF2-40B4-BE49-F238E27FC236}">
                <a16:creationId xmlns:a16="http://schemas.microsoft.com/office/drawing/2014/main" id="{C42F1852-BE68-4245-BD0E-FC9B45C83CB9}"/>
              </a:ext>
            </a:extLst>
          </p:cNvPr>
          <p:cNvGrpSpPr/>
          <p:nvPr/>
        </p:nvGrpSpPr>
        <p:grpSpPr>
          <a:xfrm>
            <a:off x="4751386" y="1798654"/>
            <a:ext cx="3927885" cy="3265177"/>
            <a:chOff x="4751388" y="1002627"/>
            <a:chExt cx="3882544" cy="3227486"/>
          </a:xfrm>
        </p:grpSpPr>
        <p:pic>
          <p:nvPicPr>
            <p:cNvPr id="7" name="Picture 27"/>
            <p:cNvPicPr>
              <a:picLocks noChangeAspect="1"/>
            </p:cNvPicPr>
            <p:nvPr/>
          </p:nvPicPr>
          <p:blipFill rotWithShape="1">
            <a:blip r:embed="rId3">
              <a:extLst>
                <a:ext uri="{28A0092B-C50C-407E-A947-70E740481C1C}">
                  <a14:useLocalDpi xmlns:a14="http://schemas.microsoft.com/office/drawing/2010/main" val="0"/>
                </a:ext>
              </a:extLst>
            </a:blip>
            <a:srcRect l="2095" t="5971" r="2168" b="5941"/>
            <a:stretch/>
          </p:blipFill>
          <p:spPr bwMode="auto">
            <a:xfrm>
              <a:off x="6809372" y="1002628"/>
              <a:ext cx="1824559" cy="121078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04EB3195-077B-EC4D-AA40-05B4769603C6}"/>
                </a:ext>
              </a:extLst>
            </p:cNvPr>
            <p:cNvPicPr>
              <a:picLocks noChangeAspect="1"/>
            </p:cNvPicPr>
            <p:nvPr/>
          </p:nvPicPr>
          <p:blipFill rotWithShape="1">
            <a:blip r:embed="rId4"/>
            <a:srcRect l="12035"/>
            <a:stretch/>
          </p:blipFill>
          <p:spPr>
            <a:xfrm>
              <a:off x="4751388" y="1002627"/>
              <a:ext cx="1994864" cy="1616438"/>
            </a:xfrm>
            <a:prstGeom prst="rect">
              <a:avLst/>
            </a:prstGeom>
          </p:spPr>
        </p:pic>
        <p:pic>
          <p:nvPicPr>
            <p:cNvPr id="10" name="Imagen 9">
              <a:extLst>
                <a:ext uri="{FF2B5EF4-FFF2-40B4-BE49-F238E27FC236}">
                  <a16:creationId xmlns:a16="http://schemas.microsoft.com/office/drawing/2014/main" id="{36DAE36E-A72C-6D47-933C-D6A1459EBD13}"/>
                </a:ext>
              </a:extLst>
            </p:cNvPr>
            <p:cNvPicPr>
              <a:picLocks noChangeAspect="1"/>
            </p:cNvPicPr>
            <p:nvPr/>
          </p:nvPicPr>
          <p:blipFill rotWithShape="1">
            <a:blip r:embed="rId5"/>
            <a:srcRect l="2005"/>
            <a:stretch/>
          </p:blipFill>
          <p:spPr>
            <a:xfrm>
              <a:off x="4751388" y="2665276"/>
              <a:ext cx="1988109" cy="1564837"/>
            </a:xfrm>
            <a:prstGeom prst="rect">
              <a:avLst/>
            </a:prstGeom>
          </p:spPr>
        </p:pic>
        <p:pic>
          <p:nvPicPr>
            <p:cNvPr id="16" name="Imagen 15">
              <a:extLst>
                <a:ext uri="{FF2B5EF4-FFF2-40B4-BE49-F238E27FC236}">
                  <a16:creationId xmlns:a16="http://schemas.microsoft.com/office/drawing/2014/main" id="{C02BE789-400C-0543-882B-38688994EC6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809374" y="2274073"/>
              <a:ext cx="1824558" cy="1956040"/>
            </a:xfrm>
            <a:prstGeom prst="rect">
              <a:avLst/>
            </a:prstGeom>
          </p:spPr>
        </p:pic>
      </p:grpSp>
    </p:spTree>
    <p:custDataLst>
      <p:tags r:id="rId1"/>
    </p:custDataLst>
    <p:extLst>
      <p:ext uri="{BB962C8B-B14F-4D97-AF65-F5344CB8AC3E}">
        <p14:creationId xmlns:p14="http://schemas.microsoft.com/office/powerpoint/2010/main" val="167502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p:cNvSpPr txBox="1"/>
          <p:nvPr/>
        </p:nvSpPr>
        <p:spPr>
          <a:xfrm>
            <a:off x="503239" y="912813"/>
            <a:ext cx="3019190" cy="2631490"/>
          </a:xfrm>
          <a:prstGeom prst="rect">
            <a:avLst/>
          </a:prstGeom>
        </p:spPr>
        <p:txBody>
          <a:bodyPr vert="horz" wrap="square" lIns="0" tIns="0" rIns="0" bIns="0" rtlCol="0">
            <a:spAutoFit/>
          </a:bodyPr>
          <a:lstStyle/>
          <a:p>
            <a:pPr marL="11113">
              <a:spcAft>
                <a:spcPts val="600"/>
              </a:spcAft>
              <a:buClr>
                <a:schemeClr val="tx1"/>
              </a:buClr>
              <a:buSzPct val="100000"/>
              <a:tabLst>
                <a:tab pos="120650" algn="l"/>
              </a:tabLst>
            </a:pPr>
            <a:r>
              <a:rPr lang="en-US" sz="1600" b="1" spc="-10" dirty="0">
                <a:cs typeface="Source Sans Pro"/>
              </a:rPr>
              <a:t>CONTROL DE LA TEMPERATURA</a:t>
            </a:r>
            <a:endParaRPr lang="en-US" sz="1600" spc="-10" dirty="0">
              <a:cs typeface="Source Sans Pro"/>
            </a:endParaRPr>
          </a:p>
          <a:p>
            <a:pPr marL="182563" indent="-171450">
              <a:buClr>
                <a:schemeClr val="tx1"/>
              </a:buClr>
              <a:buSzPct val="100000"/>
              <a:buFont typeface="Arial" charset="0"/>
              <a:buChar char="•"/>
              <a:tabLst>
                <a:tab pos="120650" algn="l"/>
              </a:tabLst>
            </a:pPr>
            <a:r>
              <a:rPr lang="en-US" sz="1500" spc="-10" dirty="0">
                <a:cs typeface="Source Sans Pro"/>
              </a:rPr>
              <a:t>El control de la temperatura debe ser constante. Las muestras se toman de los puntos con mayor temperatura.</a:t>
            </a:r>
          </a:p>
          <a:p>
            <a:pPr marL="182563" indent="-171450">
              <a:buClr>
                <a:schemeClr val="tx1"/>
              </a:buClr>
              <a:buSzPct val="100000"/>
              <a:buFont typeface="Arial" charset="0"/>
              <a:buChar char="•"/>
              <a:tabLst>
                <a:tab pos="120650" algn="l"/>
              </a:tabLst>
            </a:pPr>
            <a:endParaRPr lang="en-US" sz="1500" spc="-10" dirty="0">
              <a:cs typeface="Source Sans Pro"/>
            </a:endParaRPr>
          </a:p>
          <a:p>
            <a:pPr marL="182563" indent="-171450">
              <a:buClr>
                <a:schemeClr val="tx1"/>
              </a:buClr>
              <a:buSzPct val="100000"/>
              <a:buFont typeface="Arial" charset="0"/>
              <a:buChar char="•"/>
              <a:tabLst>
                <a:tab pos="120650" algn="l"/>
              </a:tabLst>
            </a:pPr>
            <a:r>
              <a:rPr lang="en-US" sz="1500" spc="-10" dirty="0">
                <a:cs typeface="Source Sans Pro"/>
              </a:rPr>
              <a:t>El envase debe soportar los intervalos de calor (carga, descarga, transbordos, etc.).</a:t>
            </a:r>
          </a:p>
          <a:p>
            <a:pPr marL="182563" indent="-171450">
              <a:buClr>
                <a:schemeClr val="tx1"/>
              </a:buClr>
              <a:buSzPct val="100000"/>
              <a:buFont typeface="Arial" charset="0"/>
              <a:buChar char="•"/>
              <a:tabLst>
                <a:tab pos="120650" algn="l"/>
              </a:tabLst>
            </a:pPr>
            <a:endParaRPr lang="en-US" sz="1500" spc="-10" dirty="0">
              <a:cs typeface="Source Sans Pro"/>
            </a:endParaRPr>
          </a:p>
          <a:p>
            <a:pPr marL="182563" indent="-171450">
              <a:buClr>
                <a:schemeClr val="tx1"/>
              </a:buClr>
              <a:buSzPct val="100000"/>
              <a:buFont typeface="Arial" charset="0"/>
              <a:buChar char="•"/>
              <a:tabLst>
                <a:tab pos="120650" algn="l"/>
              </a:tabLst>
            </a:pPr>
            <a:r>
              <a:rPr lang="en-US" sz="1500" spc="-10" dirty="0">
                <a:cs typeface="Source Sans Pro"/>
              </a:rPr>
              <a:t>Un control fundamental se realiza en la recepción de la mercadería.</a:t>
            </a:r>
          </a:p>
        </p:txBody>
      </p:sp>
      <p:sp>
        <p:nvSpPr>
          <p:cNvPr id="8" name="Rectangle 5">
            <a:extLst>
              <a:ext uri="{FF2B5EF4-FFF2-40B4-BE49-F238E27FC236}">
                <a16:creationId xmlns:a16="http://schemas.microsoft.com/office/drawing/2014/main" id="{F0F1D06E-19FE-8041-81A8-2E9EF8FD87A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CADENA DE FRÍO</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3D859A64-43F5-6244-8D77-05B1B36D0004}"/>
              </a:ext>
            </a:extLst>
          </p:cNvPr>
          <p:cNvPicPr>
            <a:picLocks noChangeAspect="1"/>
          </p:cNvPicPr>
          <p:nvPr/>
        </p:nvPicPr>
        <p:blipFill rotWithShape="1">
          <a:blip r:embed="rId3"/>
          <a:srcRect r="30730"/>
          <a:stretch/>
        </p:blipFill>
        <p:spPr>
          <a:xfrm>
            <a:off x="3977742" y="1304594"/>
            <a:ext cx="1531801" cy="2020010"/>
          </a:xfrm>
          <a:prstGeom prst="rect">
            <a:avLst/>
          </a:prstGeom>
        </p:spPr>
      </p:pic>
      <p:pic>
        <p:nvPicPr>
          <p:cNvPr id="6" name="Imagen 5">
            <a:extLst>
              <a:ext uri="{FF2B5EF4-FFF2-40B4-BE49-F238E27FC236}">
                <a16:creationId xmlns:a16="http://schemas.microsoft.com/office/drawing/2014/main" id="{3B685A9B-C4F2-A94E-B133-A26B37B4F3C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56768" y="1304593"/>
            <a:ext cx="2918920" cy="1944490"/>
          </a:xfrm>
          <a:prstGeom prst="rect">
            <a:avLst/>
          </a:prstGeom>
        </p:spPr>
      </p:pic>
      <p:sp>
        <p:nvSpPr>
          <p:cNvPr id="15" name="CuadroTexto 14">
            <a:extLst>
              <a:ext uri="{FF2B5EF4-FFF2-40B4-BE49-F238E27FC236}">
                <a16:creationId xmlns:a16="http://schemas.microsoft.com/office/drawing/2014/main" id="{2E3ABCD9-C8BF-B149-BF8E-824233DAD26C}"/>
              </a:ext>
            </a:extLst>
          </p:cNvPr>
          <p:cNvSpPr txBox="1"/>
          <p:nvPr/>
        </p:nvSpPr>
        <p:spPr>
          <a:xfrm>
            <a:off x="4265854" y="3870870"/>
            <a:ext cx="1119985" cy="400110"/>
          </a:xfrm>
          <a:prstGeom prst="rect">
            <a:avLst/>
          </a:prstGeom>
          <a:noFill/>
        </p:spPr>
        <p:txBody>
          <a:bodyPr wrap="square" lIns="0" tIns="0" rIns="0" bIns="0" rtlCol="0">
            <a:spAutoFit/>
          </a:bodyPr>
          <a:lstStyle/>
          <a:p>
            <a:pPr algn="ctr"/>
            <a:r>
              <a:rPr lang="es-PE" altLang="es-PE" sz="1300" b="1" dirty="0">
                <a:solidFill>
                  <a:srgbClr val="EE4639"/>
                </a:solidFill>
              </a:rPr>
              <a:t>Medidor de  temperatura</a:t>
            </a:r>
          </a:p>
        </p:txBody>
      </p:sp>
      <p:cxnSp>
        <p:nvCxnSpPr>
          <p:cNvPr id="17" name="Conector recto 16">
            <a:extLst>
              <a:ext uri="{FF2B5EF4-FFF2-40B4-BE49-F238E27FC236}">
                <a16:creationId xmlns:a16="http://schemas.microsoft.com/office/drawing/2014/main" id="{C6BC8AB7-67F5-E84D-BA55-318AB4A4003E}"/>
              </a:ext>
            </a:extLst>
          </p:cNvPr>
          <p:cNvCxnSpPr>
            <a:cxnSpLocks/>
          </p:cNvCxnSpPr>
          <p:nvPr/>
        </p:nvCxnSpPr>
        <p:spPr>
          <a:xfrm flipH="1" flipV="1">
            <a:off x="4825848" y="3400756"/>
            <a:ext cx="884" cy="408847"/>
          </a:xfrm>
          <a:prstGeom prst="line">
            <a:avLst/>
          </a:prstGeom>
          <a:ln w="19050">
            <a:solidFill>
              <a:srgbClr val="EE4639"/>
            </a:solidFill>
            <a:tailEnd type="oval"/>
          </a:ln>
        </p:spPr>
        <p:style>
          <a:lnRef idx="1">
            <a:schemeClr val="dk1"/>
          </a:lnRef>
          <a:fillRef idx="0">
            <a:schemeClr val="dk1"/>
          </a:fillRef>
          <a:effectRef idx="0">
            <a:schemeClr val="dk1"/>
          </a:effectRef>
          <a:fontRef idx="minor">
            <a:schemeClr val="tx1"/>
          </a:fontRef>
        </p:style>
      </p:cxnSp>
      <p:cxnSp>
        <p:nvCxnSpPr>
          <p:cNvPr id="18" name="Conector recto 17">
            <a:extLst>
              <a:ext uri="{FF2B5EF4-FFF2-40B4-BE49-F238E27FC236}">
                <a16:creationId xmlns:a16="http://schemas.microsoft.com/office/drawing/2014/main" id="{D8E82F84-58DB-C246-B15A-EE51715EC76A}"/>
              </a:ext>
            </a:extLst>
          </p:cNvPr>
          <p:cNvCxnSpPr>
            <a:cxnSpLocks/>
          </p:cNvCxnSpPr>
          <p:nvPr/>
        </p:nvCxnSpPr>
        <p:spPr>
          <a:xfrm>
            <a:off x="4265854" y="3809603"/>
            <a:ext cx="1089768" cy="0"/>
          </a:xfrm>
          <a:prstGeom prst="line">
            <a:avLst/>
          </a:prstGeom>
          <a:ln w="19050">
            <a:solidFill>
              <a:srgbClr val="EE4639"/>
            </a:solidFill>
          </a:ln>
        </p:spPr>
        <p:style>
          <a:lnRef idx="1">
            <a:schemeClr val="dk1"/>
          </a:lnRef>
          <a:fillRef idx="0">
            <a:schemeClr val="dk1"/>
          </a:fillRef>
          <a:effectRef idx="0">
            <a:schemeClr val="dk1"/>
          </a:effectRef>
          <a:fontRef idx="minor">
            <a:schemeClr val="tx1"/>
          </a:fontRef>
        </p:style>
      </p:cxnSp>
      <p:sp>
        <p:nvSpPr>
          <p:cNvPr id="19" name="CuadroTexto 18">
            <a:extLst>
              <a:ext uri="{FF2B5EF4-FFF2-40B4-BE49-F238E27FC236}">
                <a16:creationId xmlns:a16="http://schemas.microsoft.com/office/drawing/2014/main" id="{06FDBAB2-DF0F-1D44-AED8-C3085AEFDD89}"/>
              </a:ext>
            </a:extLst>
          </p:cNvPr>
          <p:cNvSpPr txBox="1"/>
          <p:nvPr/>
        </p:nvSpPr>
        <p:spPr>
          <a:xfrm>
            <a:off x="6428609" y="3870870"/>
            <a:ext cx="1586306" cy="400110"/>
          </a:xfrm>
          <a:prstGeom prst="rect">
            <a:avLst/>
          </a:prstGeom>
          <a:noFill/>
        </p:spPr>
        <p:txBody>
          <a:bodyPr wrap="square" lIns="0" tIns="0" rIns="0" bIns="0" rtlCol="0">
            <a:spAutoFit/>
          </a:bodyPr>
          <a:lstStyle/>
          <a:p>
            <a:pPr algn="ctr"/>
            <a:r>
              <a:rPr lang="es-PE" altLang="es-PE" sz="1300" b="1" dirty="0">
                <a:solidFill>
                  <a:srgbClr val="EE4639"/>
                </a:solidFill>
              </a:rPr>
              <a:t>Carne congelada envasada al vacío</a:t>
            </a:r>
          </a:p>
        </p:txBody>
      </p:sp>
      <p:cxnSp>
        <p:nvCxnSpPr>
          <p:cNvPr id="20" name="Conector recto 19">
            <a:extLst>
              <a:ext uri="{FF2B5EF4-FFF2-40B4-BE49-F238E27FC236}">
                <a16:creationId xmlns:a16="http://schemas.microsoft.com/office/drawing/2014/main" id="{7B9145DC-F3B2-7B48-9B98-B25EA0EE2418}"/>
              </a:ext>
            </a:extLst>
          </p:cNvPr>
          <p:cNvCxnSpPr>
            <a:cxnSpLocks/>
          </p:cNvCxnSpPr>
          <p:nvPr/>
        </p:nvCxnSpPr>
        <p:spPr>
          <a:xfrm flipH="1" flipV="1">
            <a:off x="7221762" y="3400756"/>
            <a:ext cx="884" cy="408847"/>
          </a:xfrm>
          <a:prstGeom prst="line">
            <a:avLst/>
          </a:prstGeom>
          <a:ln w="19050">
            <a:solidFill>
              <a:srgbClr val="EE4639"/>
            </a:solidFill>
            <a:tailEnd type="oval"/>
          </a:ln>
        </p:spPr>
        <p:style>
          <a:lnRef idx="1">
            <a:schemeClr val="dk1"/>
          </a:lnRef>
          <a:fillRef idx="0">
            <a:schemeClr val="dk1"/>
          </a:fillRef>
          <a:effectRef idx="0">
            <a:schemeClr val="dk1"/>
          </a:effectRef>
          <a:fontRef idx="minor">
            <a:schemeClr val="tx1"/>
          </a:fontRef>
        </p:style>
      </p:cxnSp>
      <p:cxnSp>
        <p:nvCxnSpPr>
          <p:cNvPr id="21" name="Conector recto 20">
            <a:extLst>
              <a:ext uri="{FF2B5EF4-FFF2-40B4-BE49-F238E27FC236}">
                <a16:creationId xmlns:a16="http://schemas.microsoft.com/office/drawing/2014/main" id="{C726E2BC-3B21-5340-B298-9AEE94E9A981}"/>
              </a:ext>
            </a:extLst>
          </p:cNvPr>
          <p:cNvCxnSpPr>
            <a:cxnSpLocks/>
          </p:cNvCxnSpPr>
          <p:nvPr/>
        </p:nvCxnSpPr>
        <p:spPr>
          <a:xfrm>
            <a:off x="6627985" y="3809603"/>
            <a:ext cx="1172244" cy="0"/>
          </a:xfrm>
          <a:prstGeom prst="line">
            <a:avLst/>
          </a:prstGeom>
          <a:ln w="19050">
            <a:solidFill>
              <a:srgbClr val="EE4639"/>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32680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831D22C-F23F-7247-A901-2C894A73ECC1}"/>
              </a:ext>
            </a:extLst>
          </p:cNvPr>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nvGrpSpPr>
          <p:cNvPr id="3" name="Grupo 2">
            <a:extLst>
              <a:ext uri="{FF2B5EF4-FFF2-40B4-BE49-F238E27FC236}">
                <a16:creationId xmlns:a16="http://schemas.microsoft.com/office/drawing/2014/main" id="{A185E0FA-8798-5443-87C5-600FFA8AEEA7}"/>
              </a:ext>
            </a:extLst>
          </p:cNvPr>
          <p:cNvGrpSpPr/>
          <p:nvPr/>
        </p:nvGrpSpPr>
        <p:grpSpPr>
          <a:xfrm>
            <a:off x="2506315" y="2194222"/>
            <a:ext cx="4581728" cy="1326557"/>
            <a:chOff x="2403187" y="2211377"/>
            <a:chExt cx="4581728" cy="1326557"/>
          </a:xfrm>
        </p:grpSpPr>
        <p:sp>
          <p:nvSpPr>
            <p:cNvPr id="4" name="CuadroTexto 3">
              <a:extLst>
                <a:ext uri="{FF2B5EF4-FFF2-40B4-BE49-F238E27FC236}">
                  <a16:creationId xmlns:a16="http://schemas.microsoft.com/office/drawing/2014/main" id="{E51719A0-4DD0-3343-9E9D-2B8AB7389026}"/>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5" name="Imagen 4">
              <a:extLst>
                <a:ext uri="{FF2B5EF4-FFF2-40B4-BE49-F238E27FC236}">
                  <a16:creationId xmlns:a16="http://schemas.microsoft.com/office/drawing/2014/main" id="{861B3971-B3F4-7D4A-8898-A988E6A6AF1C}"/>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6" name="Imagen 5">
            <a:extLst>
              <a:ext uri="{FF2B5EF4-FFF2-40B4-BE49-F238E27FC236}">
                <a16:creationId xmlns:a16="http://schemas.microsoft.com/office/drawing/2014/main" id="{13DEC798-DD7F-FB42-B2C1-0996AE178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2089809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A1884621-CE9B-084A-8945-A1C819910D54}"/>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 name="object 7">
            <a:extLst>
              <a:ext uri="{FF2B5EF4-FFF2-40B4-BE49-F238E27FC236}">
                <a16:creationId xmlns:a16="http://schemas.microsoft.com/office/drawing/2014/main" id="{73FE3CAB-B441-FD42-8E25-4C959A784D6C}"/>
              </a:ext>
            </a:extLst>
          </p:cNvPr>
          <p:cNvSpPr txBox="1"/>
          <p:nvPr/>
        </p:nvSpPr>
        <p:spPr>
          <a:xfrm>
            <a:off x="1279545" y="912813"/>
            <a:ext cx="5613624" cy="2800767"/>
          </a:xfrm>
          <a:prstGeom prst="rect">
            <a:avLst/>
          </a:prstGeom>
        </p:spPr>
        <p:txBody>
          <a:bodyPr vert="horz" wrap="square" lIns="0" tIns="0" rIns="0" bIns="0" rtlCol="0">
            <a:spAutoFit/>
          </a:bodyPr>
          <a:lstStyle/>
          <a:p>
            <a:pPr>
              <a:buSzPts val="1600"/>
            </a:pPr>
            <a:r>
              <a:rPr lang="es-PE" sz="1400" dirty="0">
                <a:latin typeface="Calibri"/>
                <a:cs typeface="Calibri"/>
              </a:rPr>
              <a:t>La distribución  puede ser un medidor entre el éxito y el fracaso en los negocios. En esta etapa se pueden realizar los ahorros más importantes debido a que el intercambio se facilita por medio de las actividades que ayuden a almacenar, transportar, manipular y procesar pedidos de productos. </a:t>
            </a:r>
          </a:p>
          <a:p>
            <a:pPr>
              <a:buSzPts val="1600"/>
            </a:pPr>
            <a:endParaRPr lang="es-PE" sz="1400" dirty="0">
              <a:latin typeface="Calibri"/>
              <a:cs typeface="Calibri"/>
            </a:endParaRPr>
          </a:p>
          <a:p>
            <a:pPr>
              <a:buSzPts val="1600"/>
            </a:pPr>
            <a:r>
              <a:rPr lang="es-PE" sz="1400" dirty="0">
                <a:latin typeface="Calibri"/>
                <a:cs typeface="Calibri"/>
              </a:rPr>
              <a:t>El proceso de la distribución física es la culminación de las actividades previas efectuadas por todas las áreas de la empresa con base en los planes de negocios, cuya meta principal es el cliente. Por lo tanto, el éxito del proceso depende de la simbiosis entre ventas, producción y suministros. Si no hay cooperación, no puede haber buen servicio al cliente. </a:t>
            </a:r>
          </a:p>
          <a:p>
            <a:pPr>
              <a:buSzPts val="1600"/>
            </a:pPr>
            <a:endParaRPr lang="es-PE" sz="1400" dirty="0">
              <a:latin typeface="Calibri"/>
              <a:cs typeface="Calibri"/>
            </a:endParaRPr>
          </a:p>
          <a:p>
            <a:pPr>
              <a:buSzPts val="1600"/>
            </a:pPr>
            <a:r>
              <a:rPr lang="es-PE" sz="1400" dirty="0">
                <a:latin typeface="Calibri"/>
                <a:cs typeface="Calibri"/>
              </a:rPr>
              <a:t>En la distribución de productos perecibles es muy importante no romper la cadena de frio.</a:t>
            </a:r>
          </a:p>
        </p:txBody>
      </p:sp>
      <p:pic>
        <p:nvPicPr>
          <p:cNvPr id="10" name="Imagen 9">
            <a:extLst>
              <a:ext uri="{FF2B5EF4-FFF2-40B4-BE49-F238E27FC236}">
                <a16:creationId xmlns:a16="http://schemas.microsoft.com/office/drawing/2014/main" id="{D83A649E-E2C6-BE45-9AE8-2A10A595E179}"/>
              </a:ext>
            </a:extLst>
          </p:cNvPr>
          <p:cNvPicPr>
            <a:picLocks noChangeAspect="1"/>
          </p:cNvPicPr>
          <p:nvPr/>
        </p:nvPicPr>
        <p:blipFill>
          <a:blip r:embed="rId4"/>
          <a:stretch>
            <a:fillRect/>
          </a:stretch>
        </p:blipFill>
        <p:spPr>
          <a:xfrm>
            <a:off x="1011260" y="954885"/>
            <a:ext cx="114138" cy="117546"/>
          </a:xfrm>
          <a:prstGeom prst="rect">
            <a:avLst/>
          </a:prstGeom>
        </p:spPr>
      </p:pic>
      <p:pic>
        <p:nvPicPr>
          <p:cNvPr id="11" name="Imagen 10">
            <a:extLst>
              <a:ext uri="{FF2B5EF4-FFF2-40B4-BE49-F238E27FC236}">
                <a16:creationId xmlns:a16="http://schemas.microsoft.com/office/drawing/2014/main" id="{BF782408-0090-2044-8EE0-2BBEA5C239CC}"/>
              </a:ext>
            </a:extLst>
          </p:cNvPr>
          <p:cNvPicPr>
            <a:picLocks noChangeAspect="1"/>
          </p:cNvPicPr>
          <p:nvPr/>
        </p:nvPicPr>
        <p:blipFill>
          <a:blip r:embed="rId4"/>
          <a:stretch>
            <a:fillRect/>
          </a:stretch>
        </p:blipFill>
        <p:spPr>
          <a:xfrm>
            <a:off x="1011260" y="2021894"/>
            <a:ext cx="114138" cy="117546"/>
          </a:xfrm>
          <a:prstGeom prst="rect">
            <a:avLst/>
          </a:prstGeom>
        </p:spPr>
      </p:pic>
      <p:pic>
        <p:nvPicPr>
          <p:cNvPr id="13" name="Imagen 12">
            <a:extLst>
              <a:ext uri="{FF2B5EF4-FFF2-40B4-BE49-F238E27FC236}">
                <a16:creationId xmlns:a16="http://schemas.microsoft.com/office/drawing/2014/main" id="{D5047021-4019-EC4D-9749-238A0275C03A}"/>
              </a:ext>
            </a:extLst>
          </p:cNvPr>
          <p:cNvPicPr>
            <a:picLocks noChangeAspect="1"/>
          </p:cNvPicPr>
          <p:nvPr/>
        </p:nvPicPr>
        <p:blipFill>
          <a:blip r:embed="rId5">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4" name="Rectangle 5">
            <a:extLst>
              <a:ext uri="{FF2B5EF4-FFF2-40B4-BE49-F238E27FC236}">
                <a16:creationId xmlns:a16="http://schemas.microsoft.com/office/drawing/2014/main" id="{235D4FB3-8FF3-0648-8A75-20FB071EBFC9}"/>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pic>
        <p:nvPicPr>
          <p:cNvPr id="16" name="Imagen 15">
            <a:extLst>
              <a:ext uri="{FF2B5EF4-FFF2-40B4-BE49-F238E27FC236}">
                <a16:creationId xmlns:a16="http://schemas.microsoft.com/office/drawing/2014/main" id="{59C98FA1-FF72-D34B-BC92-2A45A6A63CD5}"/>
              </a:ext>
            </a:extLst>
          </p:cNvPr>
          <p:cNvPicPr>
            <a:picLocks noChangeAspect="1"/>
          </p:cNvPicPr>
          <p:nvPr/>
        </p:nvPicPr>
        <p:blipFill>
          <a:blip r:embed="rId4"/>
          <a:stretch>
            <a:fillRect/>
          </a:stretch>
        </p:blipFill>
        <p:spPr>
          <a:xfrm>
            <a:off x="1011260" y="3302476"/>
            <a:ext cx="114138" cy="117546"/>
          </a:xfrm>
          <a:prstGeom prst="rect">
            <a:avLst/>
          </a:prstGeom>
        </p:spPr>
      </p:pic>
    </p:spTree>
    <p:custDataLst>
      <p:tags r:id="rId1"/>
    </p:custDataLst>
    <p:extLst>
      <p:ext uri="{BB962C8B-B14F-4D97-AF65-F5344CB8AC3E}">
        <p14:creationId xmlns:p14="http://schemas.microsoft.com/office/powerpoint/2010/main" val="116008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7972098-2B51-4D40-B5E4-AC302317FAFC}"/>
              </a:ext>
            </a:extLst>
          </p:cNvPr>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 name="CuadroTexto 2">
            <a:extLst>
              <a:ext uri="{FF2B5EF4-FFF2-40B4-BE49-F238E27FC236}">
                <a16:creationId xmlns:a16="http://schemas.microsoft.com/office/drawing/2014/main" id="{C451A83E-E8C8-0042-A7DC-3141DCB10B3D}"/>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4" name="Imagen 3">
            <a:extLst>
              <a:ext uri="{FF2B5EF4-FFF2-40B4-BE49-F238E27FC236}">
                <a16:creationId xmlns:a16="http://schemas.microsoft.com/office/drawing/2014/main" id="{6583773B-56D3-6A47-80C8-FEDA9C88D2FF}"/>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5" name="Imagen 4">
            <a:extLst>
              <a:ext uri="{FF2B5EF4-FFF2-40B4-BE49-F238E27FC236}">
                <a16:creationId xmlns:a16="http://schemas.microsoft.com/office/drawing/2014/main" id="{B53A9475-8B51-6B4D-AF45-CE40B28AD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232473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C81C9C1-DA1B-F44D-9C2D-9A4BE42B92DA}"/>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A7F24115-F644-5845-A1CD-C623F6FB3B24}"/>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GESTIÓN DE</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DISTRIBUCIÓN</a:t>
            </a:r>
          </a:p>
        </p:txBody>
      </p:sp>
      <p:pic>
        <p:nvPicPr>
          <p:cNvPr id="8" name="Imagen 7">
            <a:extLst>
              <a:ext uri="{FF2B5EF4-FFF2-40B4-BE49-F238E27FC236}">
                <a16:creationId xmlns:a16="http://schemas.microsoft.com/office/drawing/2014/main" id="{BAD7034C-4ABB-EF49-84AC-C1DBBDE6A55A}"/>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310943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034A41A-53D1-D54D-AC30-38B8B62F3A69}"/>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 name="object 7">
            <a:extLst>
              <a:ext uri="{FF2B5EF4-FFF2-40B4-BE49-F238E27FC236}">
                <a16:creationId xmlns:a16="http://schemas.microsoft.com/office/drawing/2014/main" id="{2E0B238F-AC29-6944-A5FA-E3209FD3E9D6}"/>
              </a:ext>
            </a:extLst>
          </p:cNvPr>
          <p:cNvSpPr txBox="1"/>
          <p:nvPr/>
        </p:nvSpPr>
        <p:spPr>
          <a:xfrm>
            <a:off x="1279009" y="917823"/>
            <a:ext cx="4774320" cy="2369880"/>
          </a:xfrm>
          <a:prstGeom prst="rect">
            <a:avLst/>
          </a:prstGeom>
        </p:spPr>
        <p:txBody>
          <a:bodyPr vert="horz" wrap="square" lIns="0" tIns="0" rIns="0" bIns="0" rtlCol="0">
            <a:spAutoFit/>
          </a:bodyPr>
          <a:lstStyle/>
          <a:p>
            <a:pPr>
              <a:spcBef>
                <a:spcPts val="0"/>
              </a:spcBef>
              <a:buSzPct val="100000"/>
            </a:pPr>
            <a:r>
              <a:rPr lang="es-ES" sz="1400" dirty="0">
                <a:cs typeface="Calibri"/>
              </a:rPr>
              <a:t>(1) </a:t>
            </a:r>
            <a:r>
              <a:rPr lang="es" sz="1400" dirty="0">
                <a:cs typeface="Calibri"/>
              </a:rPr>
              <a:t>Alvin Tofler, Powershift, 1990. http://es.slideshare.net/jghq03/gestion-de-distribucion-y-transporte</a:t>
            </a:r>
          </a:p>
          <a:p>
            <a:pPr>
              <a:spcBef>
                <a:spcPts val="0"/>
              </a:spcBef>
              <a:buSzPct val="100000"/>
            </a:pPr>
            <a:endParaRPr lang="es" sz="1400" dirty="0">
              <a:cs typeface="Calibri"/>
            </a:endParaRPr>
          </a:p>
          <a:p>
            <a:pPr>
              <a:spcBef>
                <a:spcPts val="0"/>
              </a:spcBef>
              <a:buSzPct val="100000"/>
            </a:pPr>
            <a:r>
              <a:rPr lang="es" sz="1400" dirty="0">
                <a:cs typeface="Calibri"/>
              </a:rPr>
              <a:t>(2) Voysest, Rómulo Edgar; Vreca, Rómulo Edgar. (2009). Cadena de Abastecimiento – Gestión en Entornos Competitivos. Primera Edición. Lima, Perú: UPC</a:t>
            </a:r>
          </a:p>
          <a:p>
            <a:pPr>
              <a:spcBef>
                <a:spcPts val="0"/>
              </a:spcBef>
              <a:buSzPct val="100000"/>
            </a:pPr>
            <a:endParaRPr lang="es" sz="1400" dirty="0">
              <a:cs typeface="Calibri"/>
            </a:endParaRPr>
          </a:p>
          <a:p>
            <a:pPr>
              <a:spcBef>
                <a:spcPts val="0"/>
              </a:spcBef>
              <a:buSzPct val="100000"/>
            </a:pPr>
            <a:r>
              <a:rPr lang="es" sz="1400" dirty="0">
                <a:cs typeface="Calibri"/>
              </a:rPr>
              <a:t>(3) Voysest, Rómulo Edgar; Vreca, Rómulo Edgar. (2009). Cadena de Abastecimiento – Gestión en Entornos Competitivos. Primera Edición. Lima, Perú: UPC</a:t>
            </a:r>
          </a:p>
        </p:txBody>
      </p:sp>
      <p:pic>
        <p:nvPicPr>
          <p:cNvPr id="7" name="Imagen 6">
            <a:extLst>
              <a:ext uri="{FF2B5EF4-FFF2-40B4-BE49-F238E27FC236}">
                <a16:creationId xmlns:a16="http://schemas.microsoft.com/office/drawing/2014/main" id="{A3ACB7AD-799C-994A-94EE-01822856E91C}"/>
              </a:ext>
            </a:extLst>
          </p:cNvPr>
          <p:cNvPicPr>
            <a:picLocks noChangeAspect="1"/>
          </p:cNvPicPr>
          <p:nvPr/>
        </p:nvPicPr>
        <p:blipFill>
          <a:blip r:embed="rId3"/>
          <a:stretch>
            <a:fillRect/>
          </a:stretch>
        </p:blipFill>
        <p:spPr>
          <a:xfrm>
            <a:off x="1008064" y="959114"/>
            <a:ext cx="103867" cy="106967"/>
          </a:xfrm>
          <a:prstGeom prst="rect">
            <a:avLst/>
          </a:prstGeom>
        </p:spPr>
      </p:pic>
      <p:pic>
        <p:nvPicPr>
          <p:cNvPr id="8" name="Imagen 7">
            <a:extLst>
              <a:ext uri="{FF2B5EF4-FFF2-40B4-BE49-F238E27FC236}">
                <a16:creationId xmlns:a16="http://schemas.microsoft.com/office/drawing/2014/main" id="{C8275A8E-B302-D74D-888D-5477B642885B}"/>
              </a:ext>
            </a:extLst>
          </p:cNvPr>
          <p:cNvPicPr>
            <a:picLocks noChangeAspect="1"/>
          </p:cNvPicPr>
          <p:nvPr/>
        </p:nvPicPr>
        <p:blipFill>
          <a:blip r:embed="rId3"/>
          <a:stretch>
            <a:fillRect/>
          </a:stretch>
        </p:blipFill>
        <p:spPr>
          <a:xfrm>
            <a:off x="1008064" y="1826795"/>
            <a:ext cx="103867" cy="106967"/>
          </a:xfrm>
          <a:prstGeom prst="rect">
            <a:avLst/>
          </a:prstGeom>
        </p:spPr>
      </p:pic>
      <p:pic>
        <p:nvPicPr>
          <p:cNvPr id="9" name="Imagen 8">
            <a:extLst>
              <a:ext uri="{FF2B5EF4-FFF2-40B4-BE49-F238E27FC236}">
                <a16:creationId xmlns:a16="http://schemas.microsoft.com/office/drawing/2014/main" id="{3D82EE94-C65A-4843-8594-FA1E6E1FBD62}"/>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10" name="Rectangle 5">
            <a:extLst>
              <a:ext uri="{FF2B5EF4-FFF2-40B4-BE49-F238E27FC236}">
                <a16:creationId xmlns:a16="http://schemas.microsoft.com/office/drawing/2014/main" id="{C1C586C8-CC53-944C-8FE2-09CCA2711C5D}"/>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pic>
        <p:nvPicPr>
          <p:cNvPr id="12" name="Imagen 11">
            <a:extLst>
              <a:ext uri="{FF2B5EF4-FFF2-40B4-BE49-F238E27FC236}">
                <a16:creationId xmlns:a16="http://schemas.microsoft.com/office/drawing/2014/main" id="{396AD10F-745E-814D-A0A2-3C1A1F243A4B}"/>
              </a:ext>
            </a:extLst>
          </p:cNvPr>
          <p:cNvPicPr>
            <a:picLocks noChangeAspect="1"/>
          </p:cNvPicPr>
          <p:nvPr/>
        </p:nvPicPr>
        <p:blipFill>
          <a:blip r:embed="rId3"/>
          <a:stretch>
            <a:fillRect/>
          </a:stretch>
        </p:blipFill>
        <p:spPr>
          <a:xfrm>
            <a:off x="1008064" y="2678148"/>
            <a:ext cx="103867" cy="106967"/>
          </a:xfrm>
          <a:prstGeom prst="rect">
            <a:avLst/>
          </a:prstGeom>
        </p:spPr>
      </p:pic>
    </p:spTree>
    <p:custDataLst>
      <p:tags r:id="rId1"/>
    </p:custDataLst>
    <p:extLst>
      <p:ext uri="{BB962C8B-B14F-4D97-AF65-F5344CB8AC3E}">
        <p14:creationId xmlns:p14="http://schemas.microsoft.com/office/powerpoint/2010/main" val="157070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2635A8A-F8B2-854B-B15D-D243703E8557}"/>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D6FB145A-797D-6F44-8A65-915B6AF858AC}"/>
              </a:ext>
            </a:extLst>
          </p:cNvPr>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3062145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465368" y="924400"/>
            <a:ext cx="7993062" cy="492443"/>
          </a:xfrm>
          <a:prstGeom prst="rect">
            <a:avLst/>
          </a:prstGeom>
        </p:spPr>
        <p:txBody>
          <a:bodyPr vert="horz" wrap="square" lIns="0" tIns="0" rIns="0" bIns="0" rtlCol="0">
            <a:spAutoFit/>
          </a:bodyPr>
          <a:lstStyle/>
          <a:p>
            <a:pPr marL="11725">
              <a:buClr>
                <a:schemeClr val="tx1"/>
              </a:buClr>
              <a:buSzPct val="100000"/>
              <a:tabLst>
                <a:tab pos="121285" algn="l"/>
              </a:tabLst>
            </a:pPr>
            <a:r>
              <a:rPr lang="es-ES_tradnl" sz="1600" b="1" spc="-10" dirty="0">
                <a:solidFill>
                  <a:srgbClr val="7150A0"/>
                </a:solidFill>
                <a:cs typeface="Source Sans Pro"/>
              </a:rPr>
              <a:t>¿Cuántas de las cosas que usas las compras directamente al fabricante?, ¿normalmente dónde compras? Imagina cómo hacen las empresas…</a:t>
            </a:r>
          </a:p>
        </p:txBody>
      </p:sp>
      <p:sp>
        <p:nvSpPr>
          <p:cNvPr id="8" name="Rectangle 5">
            <a:extLst>
              <a:ext uri="{FF2B5EF4-FFF2-40B4-BE49-F238E27FC236}">
                <a16:creationId xmlns:a16="http://schemas.microsoft.com/office/drawing/2014/main" id="{33B082F3-5101-1145-907E-DE5AEEC24C6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 DISTRIBUCIÓN</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CB0941E1-7451-1648-8445-BCB35F7BE6AF}"/>
              </a:ext>
            </a:extLst>
          </p:cNvPr>
          <p:cNvPicPr>
            <a:picLocks noChangeAspect="1"/>
          </p:cNvPicPr>
          <p:nvPr/>
        </p:nvPicPr>
        <p:blipFill>
          <a:blip r:embed="rId3"/>
          <a:stretch>
            <a:fillRect/>
          </a:stretch>
        </p:blipFill>
        <p:spPr>
          <a:xfrm>
            <a:off x="2314012" y="2171582"/>
            <a:ext cx="3026866" cy="1787984"/>
          </a:xfrm>
          <a:prstGeom prst="rect">
            <a:avLst/>
          </a:prstGeom>
        </p:spPr>
      </p:pic>
      <p:pic>
        <p:nvPicPr>
          <p:cNvPr id="27" name="Imagen 26">
            <a:extLst>
              <a:ext uri="{FF2B5EF4-FFF2-40B4-BE49-F238E27FC236}">
                <a16:creationId xmlns:a16="http://schemas.microsoft.com/office/drawing/2014/main" id="{BDC07672-5915-084E-A857-4A7594B626EE}"/>
              </a:ext>
            </a:extLst>
          </p:cNvPr>
          <p:cNvPicPr>
            <a:picLocks noChangeAspect="1"/>
          </p:cNvPicPr>
          <p:nvPr/>
        </p:nvPicPr>
        <p:blipFill>
          <a:blip r:embed="rId4"/>
          <a:stretch>
            <a:fillRect/>
          </a:stretch>
        </p:blipFill>
        <p:spPr>
          <a:xfrm>
            <a:off x="5804307" y="2104618"/>
            <a:ext cx="1372500" cy="1787984"/>
          </a:xfrm>
          <a:prstGeom prst="rect">
            <a:avLst/>
          </a:prstGeom>
        </p:spPr>
      </p:pic>
      <p:pic>
        <p:nvPicPr>
          <p:cNvPr id="29" name="Imagen 28">
            <a:extLst>
              <a:ext uri="{FF2B5EF4-FFF2-40B4-BE49-F238E27FC236}">
                <a16:creationId xmlns:a16="http://schemas.microsoft.com/office/drawing/2014/main" id="{20989BDA-0C33-004D-A663-10CC8E9C029C}"/>
              </a:ext>
            </a:extLst>
          </p:cNvPr>
          <p:cNvPicPr>
            <a:picLocks noChangeAspect="1"/>
          </p:cNvPicPr>
          <p:nvPr/>
        </p:nvPicPr>
        <p:blipFill rotWithShape="1">
          <a:blip r:embed="rId5"/>
          <a:srcRect l="21122" r="11954"/>
          <a:stretch/>
        </p:blipFill>
        <p:spPr>
          <a:xfrm>
            <a:off x="7640236" y="1971465"/>
            <a:ext cx="887010" cy="1988101"/>
          </a:xfrm>
          <a:prstGeom prst="rect">
            <a:avLst/>
          </a:prstGeom>
        </p:spPr>
      </p:pic>
      <p:pic>
        <p:nvPicPr>
          <p:cNvPr id="33" name="Imagen 32">
            <a:extLst>
              <a:ext uri="{FF2B5EF4-FFF2-40B4-BE49-F238E27FC236}">
                <a16:creationId xmlns:a16="http://schemas.microsoft.com/office/drawing/2014/main" id="{8A5BC839-946A-DA40-A465-DB383B8ADE23}"/>
              </a:ext>
            </a:extLst>
          </p:cNvPr>
          <p:cNvPicPr>
            <a:picLocks noChangeAspect="1"/>
          </p:cNvPicPr>
          <p:nvPr/>
        </p:nvPicPr>
        <p:blipFill>
          <a:blip r:embed="rId6"/>
          <a:stretch>
            <a:fillRect/>
          </a:stretch>
        </p:blipFill>
        <p:spPr>
          <a:xfrm>
            <a:off x="684212" y="2163853"/>
            <a:ext cx="1398085" cy="1828808"/>
          </a:xfrm>
          <a:prstGeom prst="rect">
            <a:avLst/>
          </a:prstGeom>
        </p:spPr>
      </p:pic>
    </p:spTree>
    <p:custDataLst>
      <p:tags r:id="rId1"/>
    </p:custDataLst>
    <p:extLst>
      <p:ext uri="{BB962C8B-B14F-4D97-AF65-F5344CB8AC3E}">
        <p14:creationId xmlns:p14="http://schemas.microsoft.com/office/powerpoint/2010/main" val="137878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p:cNvSpPr txBox="1"/>
          <p:nvPr/>
        </p:nvSpPr>
        <p:spPr>
          <a:xfrm>
            <a:off x="510069" y="925339"/>
            <a:ext cx="8130694" cy="492443"/>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spc="-10" dirty="0">
                <a:cs typeface="Source Sans Pro"/>
              </a:rPr>
              <a:t>La gestión  de distribución se apoya en diferentes canales (intermediarios) que permiten que los productos lleguen a los clientes en óptimas condiciones de tiempo y calidad. </a:t>
            </a:r>
          </a:p>
        </p:txBody>
      </p:sp>
      <p:sp>
        <p:nvSpPr>
          <p:cNvPr id="8" name="Rectangle 5">
            <a:extLst>
              <a:ext uri="{FF2B5EF4-FFF2-40B4-BE49-F238E27FC236}">
                <a16:creationId xmlns:a16="http://schemas.microsoft.com/office/drawing/2014/main" id="{00D972A8-53C8-9844-8E35-FE607F935E8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 DISTRIBUCIÓN</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3" name="Grupo 2">
            <a:extLst>
              <a:ext uri="{FF2B5EF4-FFF2-40B4-BE49-F238E27FC236}">
                <a16:creationId xmlns:a16="http://schemas.microsoft.com/office/drawing/2014/main" id="{C7D05F47-6E48-B340-BE2F-27F46A405749}"/>
              </a:ext>
            </a:extLst>
          </p:cNvPr>
          <p:cNvGrpSpPr/>
          <p:nvPr/>
        </p:nvGrpSpPr>
        <p:grpSpPr>
          <a:xfrm>
            <a:off x="684213" y="2202026"/>
            <a:ext cx="7896173" cy="1310947"/>
            <a:chOff x="611060" y="3545627"/>
            <a:chExt cx="7896173" cy="1310947"/>
          </a:xfrm>
        </p:grpSpPr>
        <p:sp>
          <p:nvSpPr>
            <p:cNvPr id="9" name="28 Flecha derecha">
              <a:extLst>
                <a:ext uri="{FF2B5EF4-FFF2-40B4-BE49-F238E27FC236}">
                  <a16:creationId xmlns:a16="http://schemas.microsoft.com/office/drawing/2014/main" id="{6E3DA26B-0D6B-E648-9F56-78EB5EF05C30}"/>
                </a:ext>
              </a:extLst>
            </p:cNvPr>
            <p:cNvSpPr/>
            <p:nvPr/>
          </p:nvSpPr>
          <p:spPr>
            <a:xfrm>
              <a:off x="1230673" y="4045161"/>
              <a:ext cx="333014" cy="340338"/>
            </a:xfrm>
            <a:prstGeom prst="rightArrow">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10" name="Rectángulo redondeado 9">
              <a:extLst>
                <a:ext uri="{FF2B5EF4-FFF2-40B4-BE49-F238E27FC236}">
                  <a16:creationId xmlns:a16="http://schemas.microsoft.com/office/drawing/2014/main" id="{19AC7F06-9C80-124A-BE3E-B08857D718D4}"/>
                </a:ext>
              </a:extLst>
            </p:cNvPr>
            <p:cNvSpPr/>
            <p:nvPr/>
          </p:nvSpPr>
          <p:spPr>
            <a:xfrm rot="16200000">
              <a:off x="235083" y="3950064"/>
              <a:ext cx="1282487" cy="530533"/>
            </a:xfrm>
            <a:prstGeom prst="roundRect">
              <a:avLst>
                <a:gd name="adj" fmla="val 16033"/>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bg1"/>
                  </a:solidFill>
                  <a:latin typeface="Calibri" charset="0"/>
                  <a:ea typeface="Calibri" charset="0"/>
                  <a:cs typeface="Calibri" charset="0"/>
                </a:rPr>
                <a:t>FABRICANTE</a:t>
              </a:r>
            </a:p>
          </p:txBody>
        </p:sp>
        <p:sp>
          <p:nvSpPr>
            <p:cNvPr id="11" name="Rectángulo redondeado 10">
              <a:extLst>
                <a:ext uri="{FF2B5EF4-FFF2-40B4-BE49-F238E27FC236}">
                  <a16:creationId xmlns:a16="http://schemas.microsoft.com/office/drawing/2014/main" id="{DDE177DF-962A-324D-9A3D-43A9A9A854DC}"/>
                </a:ext>
              </a:extLst>
            </p:cNvPr>
            <p:cNvSpPr/>
            <p:nvPr/>
          </p:nvSpPr>
          <p:spPr>
            <a:xfrm>
              <a:off x="1652767" y="3950064"/>
              <a:ext cx="1282487" cy="530533"/>
            </a:xfrm>
            <a:prstGeom prst="roundRect">
              <a:avLst>
                <a:gd name="adj" fmla="val 16033"/>
              </a:avLst>
            </a:prstGeom>
            <a:solidFill>
              <a:srgbClr val="D1EFF4"/>
            </a:solidFill>
            <a:ln w="38100">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tx1"/>
                  </a:solidFill>
                  <a:latin typeface="Calibri" charset="0"/>
                  <a:ea typeface="Calibri" charset="0"/>
                  <a:cs typeface="Calibri" charset="0"/>
                </a:rPr>
                <a:t>Distribuidor</a:t>
              </a:r>
            </a:p>
          </p:txBody>
        </p:sp>
        <p:sp>
          <p:nvSpPr>
            <p:cNvPr id="12" name="Rectángulo redondeado 11">
              <a:extLst>
                <a:ext uri="{FF2B5EF4-FFF2-40B4-BE49-F238E27FC236}">
                  <a16:creationId xmlns:a16="http://schemas.microsoft.com/office/drawing/2014/main" id="{D9CA7CFA-D1CE-1646-8246-BC8E4A91F075}"/>
                </a:ext>
              </a:extLst>
            </p:cNvPr>
            <p:cNvSpPr/>
            <p:nvPr/>
          </p:nvSpPr>
          <p:spPr>
            <a:xfrm>
              <a:off x="3083634" y="3950064"/>
              <a:ext cx="1282487" cy="530533"/>
            </a:xfrm>
            <a:prstGeom prst="roundRect">
              <a:avLst>
                <a:gd name="adj" fmla="val 16033"/>
              </a:avLst>
            </a:prstGeom>
            <a:solidFill>
              <a:srgbClr val="D1EFF4"/>
            </a:solidFill>
            <a:ln w="38100">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tx1"/>
                  </a:solidFill>
                  <a:latin typeface="Calibri" charset="0"/>
                  <a:ea typeface="Calibri" charset="0"/>
                  <a:cs typeface="Calibri" charset="0"/>
                </a:rPr>
                <a:t>Mayorista</a:t>
              </a:r>
            </a:p>
          </p:txBody>
        </p:sp>
        <p:sp>
          <p:nvSpPr>
            <p:cNvPr id="13" name="Rectángulo redondeado 12">
              <a:extLst>
                <a:ext uri="{FF2B5EF4-FFF2-40B4-BE49-F238E27FC236}">
                  <a16:creationId xmlns:a16="http://schemas.microsoft.com/office/drawing/2014/main" id="{09A34B86-F358-934A-BE37-87877C74B8A1}"/>
                </a:ext>
              </a:extLst>
            </p:cNvPr>
            <p:cNvSpPr/>
            <p:nvPr/>
          </p:nvSpPr>
          <p:spPr>
            <a:xfrm>
              <a:off x="4514500" y="3950064"/>
              <a:ext cx="1282487" cy="530533"/>
            </a:xfrm>
            <a:prstGeom prst="roundRect">
              <a:avLst>
                <a:gd name="adj" fmla="val 16033"/>
              </a:avLst>
            </a:prstGeom>
            <a:solidFill>
              <a:srgbClr val="D1EFF4"/>
            </a:solidFill>
            <a:ln w="38100">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tx1"/>
                  </a:solidFill>
                  <a:latin typeface="Calibri" charset="0"/>
                  <a:ea typeface="Calibri" charset="0"/>
                  <a:cs typeface="Calibri" charset="0"/>
                </a:rPr>
                <a:t>Minorista</a:t>
              </a:r>
            </a:p>
          </p:txBody>
        </p:sp>
        <p:sp>
          <p:nvSpPr>
            <p:cNvPr id="14" name="Rectángulo redondeado 13">
              <a:extLst>
                <a:ext uri="{FF2B5EF4-FFF2-40B4-BE49-F238E27FC236}">
                  <a16:creationId xmlns:a16="http://schemas.microsoft.com/office/drawing/2014/main" id="{6514538F-7298-C54C-B56B-40362C8BC78B}"/>
                </a:ext>
              </a:extLst>
            </p:cNvPr>
            <p:cNvSpPr/>
            <p:nvPr/>
          </p:nvSpPr>
          <p:spPr>
            <a:xfrm>
              <a:off x="5936900" y="3950064"/>
              <a:ext cx="1282487" cy="530533"/>
            </a:xfrm>
            <a:prstGeom prst="roundRect">
              <a:avLst>
                <a:gd name="adj" fmla="val 16033"/>
              </a:avLst>
            </a:prstGeom>
            <a:solidFill>
              <a:srgbClr val="D1EFF4"/>
            </a:solidFill>
            <a:ln w="38100">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tx1"/>
                  </a:solidFill>
                  <a:latin typeface="Calibri" charset="0"/>
                  <a:ea typeface="Calibri" charset="0"/>
                  <a:cs typeface="Calibri" charset="0"/>
                </a:rPr>
                <a:t>Detallista</a:t>
              </a:r>
            </a:p>
          </p:txBody>
        </p:sp>
        <p:sp>
          <p:nvSpPr>
            <p:cNvPr id="2" name="Elipse 1">
              <a:extLst>
                <a:ext uri="{FF2B5EF4-FFF2-40B4-BE49-F238E27FC236}">
                  <a16:creationId xmlns:a16="http://schemas.microsoft.com/office/drawing/2014/main" id="{07F68168-4C89-5A49-892B-155C50B7883D}"/>
                </a:ext>
              </a:extLst>
            </p:cNvPr>
            <p:cNvSpPr/>
            <p:nvPr/>
          </p:nvSpPr>
          <p:spPr>
            <a:xfrm>
              <a:off x="7491233" y="3679127"/>
              <a:ext cx="1016000" cy="1016000"/>
            </a:xfrm>
            <a:prstGeom prst="ellipse">
              <a:avLst/>
            </a:prstGeom>
            <a:solidFill>
              <a:schemeClr val="bg1"/>
            </a:solidFill>
            <a:ln w="28575">
              <a:solidFill>
                <a:srgbClr val="EE4639"/>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_tradnl" sz="1400" b="1" dirty="0">
                  <a:solidFill>
                    <a:schemeClr val="tx1"/>
                  </a:solidFill>
                </a:rPr>
                <a:t>Clientes</a:t>
              </a:r>
            </a:p>
          </p:txBody>
        </p:sp>
        <p:sp>
          <p:nvSpPr>
            <p:cNvPr id="15" name="28 Flecha derecha">
              <a:extLst>
                <a:ext uri="{FF2B5EF4-FFF2-40B4-BE49-F238E27FC236}">
                  <a16:creationId xmlns:a16="http://schemas.microsoft.com/office/drawing/2014/main" id="{6A7D50D9-64F7-CC42-BF92-57FD36E16B9D}"/>
                </a:ext>
              </a:extLst>
            </p:cNvPr>
            <p:cNvSpPr/>
            <p:nvPr/>
          </p:nvSpPr>
          <p:spPr>
            <a:xfrm>
              <a:off x="2835839" y="3545627"/>
              <a:ext cx="333014" cy="340338"/>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16" name="28 Flecha derecha">
              <a:extLst>
                <a:ext uri="{FF2B5EF4-FFF2-40B4-BE49-F238E27FC236}">
                  <a16:creationId xmlns:a16="http://schemas.microsoft.com/office/drawing/2014/main" id="{8E930800-E69D-344A-B3E5-078916296DE1}"/>
                </a:ext>
              </a:extLst>
            </p:cNvPr>
            <p:cNvSpPr/>
            <p:nvPr/>
          </p:nvSpPr>
          <p:spPr>
            <a:xfrm>
              <a:off x="4275173" y="3545627"/>
              <a:ext cx="333014" cy="340338"/>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17" name="28 Flecha derecha">
              <a:extLst>
                <a:ext uri="{FF2B5EF4-FFF2-40B4-BE49-F238E27FC236}">
                  <a16:creationId xmlns:a16="http://schemas.microsoft.com/office/drawing/2014/main" id="{0BD463C2-40DC-DC4D-96C4-551598367A24}"/>
                </a:ext>
              </a:extLst>
            </p:cNvPr>
            <p:cNvSpPr/>
            <p:nvPr/>
          </p:nvSpPr>
          <p:spPr>
            <a:xfrm>
              <a:off x="5680639" y="3545627"/>
              <a:ext cx="333014" cy="340338"/>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grpSp>
    </p:spTree>
    <p:custDataLst>
      <p:tags r:id="rId1"/>
    </p:custDataLst>
    <p:extLst>
      <p:ext uri="{BB962C8B-B14F-4D97-AF65-F5344CB8AC3E}">
        <p14:creationId xmlns:p14="http://schemas.microsoft.com/office/powerpoint/2010/main" val="1901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p:cNvSpPr txBox="1"/>
          <p:nvPr/>
        </p:nvSpPr>
        <p:spPr>
          <a:xfrm>
            <a:off x="510070" y="925339"/>
            <a:ext cx="3882544" cy="3524042"/>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GESTIÓN DE DISTRIBUCIÓN  </a:t>
            </a:r>
          </a:p>
          <a:p>
            <a:pPr marL="182563" indent="-171450">
              <a:buClr>
                <a:schemeClr val="tx1"/>
              </a:buClr>
              <a:buSzPct val="100000"/>
              <a:buFont typeface="Arial" charset="0"/>
              <a:buChar char="•"/>
              <a:tabLst>
                <a:tab pos="120650" algn="l"/>
              </a:tabLst>
            </a:pPr>
            <a:r>
              <a:rPr lang="en-US" sz="1600" spc="-10" dirty="0">
                <a:cs typeface="Source Sans Pro"/>
              </a:rPr>
              <a:t>La distribución es la planeación, implementación, el control del flujo físico de los productos terminados desde el lugar de elaboración hasta su entrega a los clientes.</a:t>
            </a:r>
          </a:p>
          <a:p>
            <a:pPr marL="182563" indent="-171450">
              <a:buClr>
                <a:schemeClr val="tx1"/>
              </a:buClr>
              <a:buSzPct val="100000"/>
              <a:buFont typeface="Arial" charset="0"/>
              <a:buChar char="•"/>
              <a:tabLst>
                <a:tab pos="120650" algn="l"/>
              </a:tabLst>
            </a:pPr>
            <a:endParaRPr lang="en-US" sz="1600" spc="-10" dirty="0">
              <a:cs typeface="Source Sans Pro"/>
            </a:endParaRPr>
          </a:p>
          <a:p>
            <a:pPr marL="182563" indent="-171450">
              <a:buClr>
                <a:schemeClr val="tx1"/>
              </a:buClr>
              <a:buSzPct val="100000"/>
              <a:buFont typeface="Arial" charset="0"/>
              <a:buChar char="•"/>
              <a:tabLst>
                <a:tab pos="120650" algn="l"/>
              </a:tabLst>
            </a:pPr>
            <a:r>
              <a:rPr lang="en-US" sz="1600" spc="-10" dirty="0">
                <a:cs typeface="Source Sans Pro"/>
              </a:rPr>
              <a:t>Incluye la integración de procesos como Procesamiento de Pedido, Control de Inventario, Almacenamiento, Transporte y Canales de Distribución.</a:t>
            </a:r>
          </a:p>
          <a:p>
            <a:pPr marL="182563" indent="-171450">
              <a:buClr>
                <a:schemeClr val="tx1"/>
              </a:buClr>
              <a:buSzPct val="100000"/>
              <a:buFont typeface="Arial" charset="0"/>
              <a:buChar char="•"/>
              <a:tabLst>
                <a:tab pos="120650" algn="l"/>
              </a:tabLst>
            </a:pPr>
            <a:endParaRPr lang="en-US" sz="1600" spc="-10" dirty="0">
              <a:cs typeface="Source Sans Pro"/>
            </a:endParaRPr>
          </a:p>
          <a:p>
            <a:pPr marL="182563" indent="-171450">
              <a:buClr>
                <a:schemeClr val="tx1"/>
              </a:buClr>
              <a:buSzPct val="100000"/>
              <a:buFont typeface="Arial" charset="0"/>
              <a:buChar char="•"/>
              <a:tabLst>
                <a:tab pos="120650" algn="l"/>
              </a:tabLst>
            </a:pPr>
            <a:r>
              <a:rPr lang="en-US" sz="1600" spc="-10" dirty="0">
                <a:cs typeface="Source Sans Pro"/>
              </a:rPr>
              <a:t>La distribución podría extenderse al mercado internacional con los productos que tienen acogida en el mercado local.</a:t>
            </a:r>
          </a:p>
        </p:txBody>
      </p:sp>
      <p:sp>
        <p:nvSpPr>
          <p:cNvPr id="8" name="Rectangle 5">
            <a:extLst>
              <a:ext uri="{FF2B5EF4-FFF2-40B4-BE49-F238E27FC236}">
                <a16:creationId xmlns:a16="http://schemas.microsoft.com/office/drawing/2014/main" id="{24A185AD-D776-2546-94D7-78092A3BFF42}"/>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 DISTRIBUCIÓN</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 name="Grupo 1">
            <a:extLst>
              <a:ext uri="{FF2B5EF4-FFF2-40B4-BE49-F238E27FC236}">
                <a16:creationId xmlns:a16="http://schemas.microsoft.com/office/drawing/2014/main" id="{CD34E859-A7E3-8940-B4D6-180A68511B8B}"/>
              </a:ext>
            </a:extLst>
          </p:cNvPr>
          <p:cNvGrpSpPr/>
          <p:nvPr/>
        </p:nvGrpSpPr>
        <p:grpSpPr>
          <a:xfrm>
            <a:off x="4908972" y="1208863"/>
            <a:ext cx="3581025" cy="1318395"/>
            <a:chOff x="646891" y="2149609"/>
            <a:chExt cx="5246703" cy="1931637"/>
          </a:xfrm>
        </p:grpSpPr>
        <p:sp>
          <p:nvSpPr>
            <p:cNvPr id="9" name="CuadroTexto 8">
              <a:extLst>
                <a:ext uri="{FF2B5EF4-FFF2-40B4-BE49-F238E27FC236}">
                  <a16:creationId xmlns:a16="http://schemas.microsoft.com/office/drawing/2014/main" id="{65A647C7-A176-8943-B7CB-1DD1019135BD}"/>
                </a:ext>
              </a:extLst>
            </p:cNvPr>
            <p:cNvSpPr txBox="1"/>
            <p:nvPr/>
          </p:nvSpPr>
          <p:spPr>
            <a:xfrm>
              <a:off x="2038100" y="2277500"/>
              <a:ext cx="3855494" cy="1803746"/>
            </a:xfrm>
            <a:prstGeom prst="rect">
              <a:avLst/>
            </a:prstGeom>
            <a:noFill/>
          </p:spPr>
          <p:txBody>
            <a:bodyPr wrap="square" lIns="0" tIns="0" rIns="0" bIns="0" rtlCol="0">
              <a:spAutoFit/>
            </a:bodyPr>
            <a:lstStyle/>
            <a:p>
              <a:pPr>
                <a:lnSpc>
                  <a:spcPct val="80000"/>
                </a:lnSpc>
              </a:pPr>
              <a:r>
                <a:rPr lang="es-ES" sz="2000" dirty="0">
                  <a:latin typeface="Graphik-Medium" charset="0"/>
                  <a:ea typeface="Graphik-Medium" charset="0"/>
                  <a:cs typeface="Graphik-Medium" charset="0"/>
                </a:rPr>
                <a:t>¿TE IMAGINAS CUÁNTAS EMPRESAS</a:t>
              </a:r>
              <a:br>
                <a:rPr lang="es-ES" sz="2000" dirty="0">
                  <a:latin typeface="Graphik-Medium" charset="0"/>
                  <a:ea typeface="Graphik-Medium" charset="0"/>
                  <a:cs typeface="Graphik-Medium" charset="0"/>
                </a:rPr>
              </a:br>
              <a:r>
                <a:rPr lang="es-ES" sz="2000" dirty="0">
                  <a:latin typeface="Graphik-Medium" charset="0"/>
                  <a:ea typeface="Graphik-Medium" charset="0"/>
                  <a:cs typeface="Graphik-Medium" charset="0"/>
                </a:rPr>
                <a:t>DISTRIBUYEN SUS</a:t>
              </a:r>
              <a:br>
                <a:rPr lang="es-ES" sz="2000" b="1" dirty="0">
                  <a:solidFill>
                    <a:srgbClr val="8EC540"/>
                  </a:solidFill>
                  <a:latin typeface="Graphik Bold" charset="0"/>
                  <a:ea typeface="Graphik Bold" charset="0"/>
                  <a:cs typeface="Graphik Bold" charset="0"/>
                </a:rPr>
              </a:br>
              <a:r>
                <a:rPr lang="es-ES" sz="2000" b="1" dirty="0">
                  <a:solidFill>
                    <a:srgbClr val="8EC540"/>
                  </a:solidFill>
                  <a:latin typeface="Graphik Bold" charset="0"/>
                  <a:ea typeface="Graphik Bold" charset="0"/>
                  <a:cs typeface="Graphik Bold" charset="0"/>
                </a:rPr>
                <a:t>PRODUCTOS A NIVEL MUNDIAL?</a:t>
              </a:r>
            </a:p>
          </p:txBody>
        </p:sp>
        <p:pic>
          <p:nvPicPr>
            <p:cNvPr id="11" name="Imagen 10">
              <a:extLst>
                <a:ext uri="{FF2B5EF4-FFF2-40B4-BE49-F238E27FC236}">
                  <a16:creationId xmlns:a16="http://schemas.microsoft.com/office/drawing/2014/main" id="{4C12A751-7E06-A14E-B031-BFA1F821C277}"/>
                </a:ext>
              </a:extLst>
            </p:cNvPr>
            <p:cNvPicPr>
              <a:picLocks noChangeAspect="1"/>
            </p:cNvPicPr>
            <p:nvPr/>
          </p:nvPicPr>
          <p:blipFill>
            <a:blip r:embed="rId3"/>
            <a:stretch>
              <a:fillRect/>
            </a:stretch>
          </p:blipFill>
          <p:spPr>
            <a:xfrm>
              <a:off x="1401076" y="2441396"/>
              <a:ext cx="329184" cy="541782"/>
            </a:xfrm>
            <a:prstGeom prst="rect">
              <a:avLst/>
            </a:prstGeom>
          </p:spPr>
        </p:pic>
        <p:pic>
          <p:nvPicPr>
            <p:cNvPr id="13" name="Imagen 12">
              <a:extLst>
                <a:ext uri="{FF2B5EF4-FFF2-40B4-BE49-F238E27FC236}">
                  <a16:creationId xmlns:a16="http://schemas.microsoft.com/office/drawing/2014/main" id="{B62609BC-1EC6-BC4C-9092-B87510E04E31}"/>
                </a:ext>
              </a:extLst>
            </p:cNvPr>
            <p:cNvPicPr>
              <a:picLocks noChangeAspect="1"/>
            </p:cNvPicPr>
            <p:nvPr/>
          </p:nvPicPr>
          <p:blipFill>
            <a:blip r:embed="rId4"/>
            <a:stretch>
              <a:fillRect/>
            </a:stretch>
          </p:blipFill>
          <p:spPr>
            <a:xfrm>
              <a:off x="646891" y="2149609"/>
              <a:ext cx="1222115" cy="1204625"/>
            </a:xfrm>
            <a:prstGeom prst="rect">
              <a:avLst/>
            </a:prstGeom>
          </p:spPr>
        </p:pic>
      </p:grpSp>
      <p:grpSp>
        <p:nvGrpSpPr>
          <p:cNvPr id="45" name="Grupo 44">
            <a:extLst>
              <a:ext uri="{FF2B5EF4-FFF2-40B4-BE49-F238E27FC236}">
                <a16:creationId xmlns:a16="http://schemas.microsoft.com/office/drawing/2014/main" id="{FD4420B7-C927-3141-9DE5-1478EC9ECCEB}"/>
              </a:ext>
            </a:extLst>
          </p:cNvPr>
          <p:cNvGrpSpPr/>
          <p:nvPr/>
        </p:nvGrpSpPr>
        <p:grpSpPr>
          <a:xfrm>
            <a:off x="4846620" y="2901050"/>
            <a:ext cx="3859028" cy="2170483"/>
            <a:chOff x="5351436" y="3125334"/>
            <a:chExt cx="2955444" cy="1662269"/>
          </a:xfrm>
        </p:grpSpPr>
        <p:pic>
          <p:nvPicPr>
            <p:cNvPr id="4" name="Imagen 3">
              <a:extLst>
                <a:ext uri="{FF2B5EF4-FFF2-40B4-BE49-F238E27FC236}">
                  <a16:creationId xmlns:a16="http://schemas.microsoft.com/office/drawing/2014/main" id="{837178BF-63BD-6D48-88F5-1F708BFEA748}"/>
                </a:ext>
              </a:extLst>
            </p:cNvPr>
            <p:cNvPicPr>
              <a:picLocks noChangeAspect="1"/>
            </p:cNvPicPr>
            <p:nvPr/>
          </p:nvPicPr>
          <p:blipFill>
            <a:blip r:embed="rId5"/>
            <a:stretch>
              <a:fillRect/>
            </a:stretch>
          </p:blipFill>
          <p:spPr>
            <a:xfrm>
              <a:off x="5351436" y="3125334"/>
              <a:ext cx="2955444" cy="1662269"/>
            </a:xfrm>
            <a:prstGeom prst="rect">
              <a:avLst/>
            </a:prstGeom>
          </p:spPr>
        </p:pic>
        <p:cxnSp>
          <p:nvCxnSpPr>
            <p:cNvPr id="15" name="Conector recto de flecha 14">
              <a:extLst>
                <a:ext uri="{FF2B5EF4-FFF2-40B4-BE49-F238E27FC236}">
                  <a16:creationId xmlns:a16="http://schemas.microsoft.com/office/drawing/2014/main" id="{E36B909B-6B9B-F847-9872-9790AB2A5174}"/>
                </a:ext>
              </a:extLst>
            </p:cNvPr>
            <p:cNvCxnSpPr>
              <a:cxnSpLocks/>
            </p:cNvCxnSpPr>
            <p:nvPr/>
          </p:nvCxnSpPr>
          <p:spPr>
            <a:xfrm flipV="1">
              <a:off x="6631457" y="3496734"/>
              <a:ext cx="692210" cy="340030"/>
            </a:xfrm>
            <a:prstGeom prst="straightConnector1">
              <a:avLst/>
            </a:prstGeom>
            <a:ln>
              <a:solidFill>
                <a:srgbClr val="FDC21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Conector recto de flecha 15">
              <a:extLst>
                <a:ext uri="{FF2B5EF4-FFF2-40B4-BE49-F238E27FC236}">
                  <a16:creationId xmlns:a16="http://schemas.microsoft.com/office/drawing/2014/main" id="{F101A7EC-DAD3-2448-A933-CB552C5FC884}"/>
                </a:ext>
              </a:extLst>
            </p:cNvPr>
            <p:cNvCxnSpPr>
              <a:cxnSpLocks/>
            </p:cNvCxnSpPr>
            <p:nvPr/>
          </p:nvCxnSpPr>
          <p:spPr>
            <a:xfrm>
              <a:off x="6690031" y="3866710"/>
              <a:ext cx="955369" cy="19491"/>
            </a:xfrm>
            <a:prstGeom prst="straightConnector1">
              <a:avLst/>
            </a:prstGeom>
            <a:ln>
              <a:solidFill>
                <a:srgbClr val="FDC21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Conector recto de flecha 19">
              <a:extLst>
                <a:ext uri="{FF2B5EF4-FFF2-40B4-BE49-F238E27FC236}">
                  <a16:creationId xmlns:a16="http://schemas.microsoft.com/office/drawing/2014/main" id="{50BE8A37-B7B0-984A-86C6-D876D894C62D}"/>
                </a:ext>
              </a:extLst>
            </p:cNvPr>
            <p:cNvCxnSpPr>
              <a:cxnSpLocks/>
            </p:cNvCxnSpPr>
            <p:nvPr/>
          </p:nvCxnSpPr>
          <p:spPr>
            <a:xfrm>
              <a:off x="6668846" y="3906338"/>
              <a:ext cx="1023387" cy="532266"/>
            </a:xfrm>
            <a:prstGeom prst="straightConnector1">
              <a:avLst/>
            </a:prstGeom>
            <a:ln>
              <a:solidFill>
                <a:srgbClr val="FDC21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Conector recto de flecha 23">
              <a:extLst>
                <a:ext uri="{FF2B5EF4-FFF2-40B4-BE49-F238E27FC236}">
                  <a16:creationId xmlns:a16="http://schemas.microsoft.com/office/drawing/2014/main" id="{DA138DF7-0E74-1E4D-8117-C8585A797BD9}"/>
                </a:ext>
              </a:extLst>
            </p:cNvPr>
            <p:cNvCxnSpPr>
              <a:cxnSpLocks/>
            </p:cNvCxnSpPr>
            <p:nvPr/>
          </p:nvCxnSpPr>
          <p:spPr>
            <a:xfrm>
              <a:off x="6631457" y="3923419"/>
              <a:ext cx="197701" cy="228915"/>
            </a:xfrm>
            <a:prstGeom prst="straightConnector1">
              <a:avLst/>
            </a:prstGeom>
            <a:ln>
              <a:solidFill>
                <a:srgbClr val="FDC21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Conector recto de flecha 28">
              <a:extLst>
                <a:ext uri="{FF2B5EF4-FFF2-40B4-BE49-F238E27FC236}">
                  <a16:creationId xmlns:a16="http://schemas.microsoft.com/office/drawing/2014/main" id="{C213253D-442F-EC42-B295-B20BBE5988CC}"/>
                </a:ext>
              </a:extLst>
            </p:cNvPr>
            <p:cNvCxnSpPr>
              <a:cxnSpLocks/>
            </p:cNvCxnSpPr>
            <p:nvPr/>
          </p:nvCxnSpPr>
          <p:spPr>
            <a:xfrm flipH="1">
              <a:off x="6379170" y="3923419"/>
              <a:ext cx="198337" cy="395209"/>
            </a:xfrm>
            <a:prstGeom prst="straightConnector1">
              <a:avLst/>
            </a:prstGeom>
            <a:ln>
              <a:solidFill>
                <a:srgbClr val="FDC21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Conector recto de flecha 32">
              <a:extLst>
                <a:ext uri="{FF2B5EF4-FFF2-40B4-BE49-F238E27FC236}">
                  <a16:creationId xmlns:a16="http://schemas.microsoft.com/office/drawing/2014/main" id="{91BF21C8-6BE5-E942-B835-7BC5AA068E10}"/>
                </a:ext>
              </a:extLst>
            </p:cNvPr>
            <p:cNvCxnSpPr>
              <a:cxnSpLocks/>
            </p:cNvCxnSpPr>
            <p:nvPr/>
          </p:nvCxnSpPr>
          <p:spPr>
            <a:xfrm flipH="1">
              <a:off x="6057437" y="3886201"/>
              <a:ext cx="493415" cy="136094"/>
            </a:xfrm>
            <a:prstGeom prst="straightConnector1">
              <a:avLst/>
            </a:prstGeom>
            <a:ln>
              <a:solidFill>
                <a:srgbClr val="FDC21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Conector recto de flecha 34">
              <a:extLst>
                <a:ext uri="{FF2B5EF4-FFF2-40B4-BE49-F238E27FC236}">
                  <a16:creationId xmlns:a16="http://schemas.microsoft.com/office/drawing/2014/main" id="{4C33EE23-4E71-724B-B043-F5E184A98F11}"/>
                </a:ext>
              </a:extLst>
            </p:cNvPr>
            <p:cNvCxnSpPr>
              <a:cxnSpLocks/>
            </p:cNvCxnSpPr>
            <p:nvPr/>
          </p:nvCxnSpPr>
          <p:spPr>
            <a:xfrm flipH="1" flipV="1">
              <a:off x="6040333" y="3496733"/>
              <a:ext cx="510520" cy="340031"/>
            </a:xfrm>
            <a:prstGeom prst="straightConnector1">
              <a:avLst/>
            </a:prstGeom>
            <a:ln>
              <a:solidFill>
                <a:srgbClr val="FDC21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Conector recto de flecha 37">
              <a:extLst>
                <a:ext uri="{FF2B5EF4-FFF2-40B4-BE49-F238E27FC236}">
                  <a16:creationId xmlns:a16="http://schemas.microsoft.com/office/drawing/2014/main" id="{773DFA6E-22F2-3F43-B091-7F044025CDDC}"/>
                </a:ext>
              </a:extLst>
            </p:cNvPr>
            <p:cNvCxnSpPr>
              <a:cxnSpLocks/>
            </p:cNvCxnSpPr>
            <p:nvPr/>
          </p:nvCxnSpPr>
          <p:spPr>
            <a:xfrm flipV="1">
              <a:off x="6598955" y="3621540"/>
              <a:ext cx="91076" cy="179748"/>
            </a:xfrm>
            <a:prstGeom prst="straightConnector1">
              <a:avLst/>
            </a:prstGeom>
            <a:ln>
              <a:solidFill>
                <a:srgbClr val="FDC212"/>
              </a:solidFill>
              <a:tailEnd type="triangle"/>
            </a:ln>
            <a:effectLst/>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212648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A2518628-23A1-E346-AD6E-DB7DD85C198A}"/>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304385FC-68A5-AC4F-BEB7-66DAE96DFCFA}"/>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CANALES DE DISTRIBUCIÓN</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Y SUS ESTRATEGIAS</a:t>
            </a:r>
          </a:p>
        </p:txBody>
      </p:sp>
      <p:pic>
        <p:nvPicPr>
          <p:cNvPr id="8" name="Imagen 7">
            <a:extLst>
              <a:ext uri="{FF2B5EF4-FFF2-40B4-BE49-F238E27FC236}">
                <a16:creationId xmlns:a16="http://schemas.microsoft.com/office/drawing/2014/main" id="{D33A97CE-1F90-EB4B-8EAF-4BF81D46CB68}"/>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82817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p:cNvSpPr txBox="1"/>
          <p:nvPr/>
        </p:nvSpPr>
        <p:spPr>
          <a:xfrm>
            <a:off x="510069" y="925339"/>
            <a:ext cx="7880398" cy="2292935"/>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CANALES DE DISTRIBUCIÓN</a:t>
            </a:r>
          </a:p>
          <a:p>
            <a:pPr marL="182563" indent="-171450">
              <a:buClr>
                <a:schemeClr val="tx1"/>
              </a:buClr>
              <a:buSzPct val="100000"/>
              <a:buFont typeface="Arial" charset="0"/>
              <a:buChar char="•"/>
              <a:tabLst>
                <a:tab pos="120650" algn="l"/>
              </a:tabLst>
            </a:pPr>
            <a:r>
              <a:rPr lang="en-US" sz="1600" spc="-10" dirty="0">
                <a:cs typeface="Source Sans Pro"/>
              </a:rPr>
              <a:t>Los canales de distribución son parte de la logística de salida.</a:t>
            </a:r>
          </a:p>
          <a:p>
            <a:pPr marL="182563" indent="-171450">
              <a:buClr>
                <a:schemeClr val="tx1"/>
              </a:buClr>
              <a:buSzPct val="100000"/>
              <a:buFont typeface="Arial" charset="0"/>
              <a:buChar char="•"/>
              <a:tabLst>
                <a:tab pos="120650" algn="l"/>
              </a:tabLst>
            </a:pPr>
            <a:endParaRPr lang="en-US" sz="1600" spc="-10" dirty="0">
              <a:cs typeface="Source Sans Pro"/>
            </a:endParaRPr>
          </a:p>
          <a:p>
            <a:pPr marL="182563" indent="-171450">
              <a:buClr>
                <a:schemeClr val="tx1"/>
              </a:buClr>
              <a:buSzPct val="100000"/>
              <a:buFont typeface="Arial" charset="0"/>
              <a:buChar char="•"/>
              <a:tabLst>
                <a:tab pos="120650" algn="l"/>
              </a:tabLst>
            </a:pPr>
            <a:r>
              <a:rPr lang="en-US" sz="1600" spc="-10" dirty="0">
                <a:cs typeface="Source Sans Pro"/>
              </a:rPr>
              <a:t>Están en contacto con los clientes.</a:t>
            </a:r>
          </a:p>
          <a:p>
            <a:pPr marL="182563" indent="-171450">
              <a:buClr>
                <a:schemeClr val="tx1"/>
              </a:buClr>
              <a:buSzPct val="100000"/>
              <a:buFont typeface="Arial" charset="0"/>
              <a:buChar char="•"/>
              <a:tabLst>
                <a:tab pos="120650" algn="l"/>
              </a:tabLst>
            </a:pPr>
            <a:endParaRPr lang="en-US" sz="1600" spc="-10" dirty="0">
              <a:cs typeface="Source Sans Pro"/>
            </a:endParaRPr>
          </a:p>
          <a:p>
            <a:pPr marL="182563" indent="-171450">
              <a:buClr>
                <a:schemeClr val="tx1"/>
              </a:buClr>
              <a:buSzPct val="100000"/>
              <a:buFont typeface="Arial" charset="0"/>
              <a:buChar char="•"/>
              <a:tabLst>
                <a:tab pos="120650" algn="l"/>
              </a:tabLst>
            </a:pPr>
            <a:r>
              <a:rPr lang="en-US" sz="1600" spc="-10" dirty="0">
                <a:cs typeface="Source Sans Pro"/>
              </a:rPr>
              <a:t>La mayoría de las equivocaciones se encuentran en el transporte  o almacenamiento, afectando el producto.   </a:t>
            </a:r>
          </a:p>
          <a:p>
            <a:pPr marL="182563" indent="-171450">
              <a:buClr>
                <a:schemeClr val="tx1"/>
              </a:buClr>
              <a:buSzPct val="100000"/>
              <a:buFont typeface="Arial" charset="0"/>
              <a:buChar char="•"/>
              <a:tabLst>
                <a:tab pos="120650" algn="l"/>
              </a:tabLst>
            </a:pPr>
            <a:endParaRPr lang="en-US" sz="1600" spc="-10" dirty="0">
              <a:cs typeface="Source Sans Pro"/>
            </a:endParaRPr>
          </a:p>
          <a:p>
            <a:pPr marL="182563" indent="-171450">
              <a:buClr>
                <a:schemeClr val="tx1"/>
              </a:buClr>
              <a:buSzPct val="100000"/>
              <a:buFont typeface="Arial" charset="0"/>
              <a:buChar char="•"/>
              <a:tabLst>
                <a:tab pos="120650" algn="l"/>
              </a:tabLst>
            </a:pPr>
            <a:r>
              <a:rPr lang="en-US" sz="1600" spc="-10" dirty="0">
                <a:cs typeface="Source Sans Pro"/>
              </a:rPr>
              <a:t>El objetivo es que el consumidor pueda adquirir lo que necesita con el menor esfuerzo posible.</a:t>
            </a:r>
          </a:p>
        </p:txBody>
      </p:sp>
      <p:sp>
        <p:nvSpPr>
          <p:cNvPr id="7" name="Rectangle 5">
            <a:extLst>
              <a:ext uri="{FF2B5EF4-FFF2-40B4-BE49-F238E27FC236}">
                <a16:creationId xmlns:a16="http://schemas.microsoft.com/office/drawing/2014/main" id="{1455E59B-0F53-204C-B0B4-7429F2FB96A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CANALES DE DISTRIBUCIÓN Y SUS ESTRATEGIAS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9" name="Rectángulo redondeado 8">
            <a:extLst>
              <a:ext uri="{FF2B5EF4-FFF2-40B4-BE49-F238E27FC236}">
                <a16:creationId xmlns:a16="http://schemas.microsoft.com/office/drawing/2014/main" id="{920BBB81-EE9D-9643-BB28-B3F6143D91C6}"/>
              </a:ext>
            </a:extLst>
          </p:cNvPr>
          <p:cNvSpPr/>
          <p:nvPr/>
        </p:nvSpPr>
        <p:spPr>
          <a:xfrm>
            <a:off x="2237776" y="3521131"/>
            <a:ext cx="4668448" cy="898469"/>
          </a:xfrm>
          <a:prstGeom prst="roundRect">
            <a:avLst>
              <a:gd name="adj" fmla="val 1217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600" dirty="0">
                <a:latin typeface="Calibri" charset="0"/>
                <a:ea typeface="Calibri" charset="0"/>
                <a:cs typeface="Calibri" charset="0"/>
              </a:rPr>
              <a:t>Generan información importante para el fabricante del producto (mejoras para el producto y/o el canal)</a:t>
            </a:r>
          </a:p>
        </p:txBody>
      </p:sp>
    </p:spTree>
    <p:custDataLst>
      <p:tags r:id="rId1"/>
    </p:custDataLst>
    <p:extLst>
      <p:ext uri="{BB962C8B-B14F-4D97-AF65-F5344CB8AC3E}">
        <p14:creationId xmlns:p14="http://schemas.microsoft.com/office/powerpoint/2010/main" val="139230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DESIGN_ID_OFFICE THEME" val="Yge96mEv"/>
  <p:tag name="ARTICULATE_SLIDE_COUNT" val="1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lIns="91425" tIns="91425" rIns="91425" bIns="91425" anchor="t" anchorCtr="0">
        <a:noAutofit/>
      </a:bodyPr>
      <a:lstStyle>
        <a:defPPr marL="174625" indent="-174625">
          <a:spcBef>
            <a:spcPts val="0"/>
          </a:spcBef>
          <a:buSzPct val="100000"/>
          <a:defRPr sz="1500" dirty="0" smtClean="0">
            <a:latin typeface="Calibri"/>
            <a:cs typeface="Calibri"/>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7129</TotalTime>
  <Words>2536</Words>
  <Application>Microsoft Office PowerPoint</Application>
  <PresentationFormat>Presentación en pantalla (16:10)</PresentationFormat>
  <Paragraphs>310</Paragraphs>
  <Slides>41</Slides>
  <Notes>6</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41</vt:i4>
      </vt:variant>
    </vt:vector>
  </HeadingPairs>
  <TitlesOfParts>
    <vt:vector size="50" baseType="lpstr">
      <vt:lpstr>Arial</vt:lpstr>
      <vt:lpstr>Calibri</vt:lpstr>
      <vt:lpstr>Calibri Normal</vt:lpstr>
      <vt:lpstr>Graphik Bold</vt:lpstr>
      <vt:lpstr>Graphik Regular</vt:lpstr>
      <vt:lpstr>Graphik-Medium</vt:lpstr>
      <vt:lpstr>Source Sans Pro</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ISIL</dc:creator>
  <cp:lastModifiedBy>Rosa Maria Muñoz Mendo</cp:lastModifiedBy>
  <cp:revision>715</cp:revision>
  <cp:lastPrinted>2018-01-16T21:42:59Z</cp:lastPrinted>
  <dcterms:created xsi:type="dcterms:W3CDTF">2016-10-06T14:52:02Z</dcterms:created>
  <dcterms:modified xsi:type="dcterms:W3CDTF">2024-08-09T16:41:08Z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